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4" r:id="rId7"/>
    <p:sldId id="280" r:id="rId8"/>
    <p:sldId id="297" r:id="rId9"/>
    <p:sldId id="298" r:id="rId10"/>
    <p:sldId id="299" r:id="rId11"/>
    <p:sldId id="266" r:id="rId12"/>
    <p:sldId id="270" r:id="rId13"/>
    <p:sldId id="296" r:id="rId14"/>
    <p:sldId id="271" r:id="rId15"/>
    <p:sldId id="267" r:id="rId16"/>
    <p:sldId id="268" r:id="rId17"/>
    <p:sldId id="273" r:id="rId18"/>
    <p:sldId id="269" r:id="rId19"/>
    <p:sldId id="300" r:id="rId20"/>
    <p:sldId id="301" r:id="rId21"/>
    <p:sldId id="302" r:id="rId22"/>
    <p:sldId id="272" r:id="rId23"/>
    <p:sldId id="274" r:id="rId24"/>
    <p:sldId id="294" r:id="rId25"/>
    <p:sldId id="293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CA2"/>
    <a:srgbClr val="F6FAC2"/>
    <a:srgbClr val="E1E3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khrabry\&#1056;&#1072;&#1073;&#1086;&#1095;&#1080;&#1081;%20&#1089;&#1090;&#1086;&#1083;\&#1044;&#1083;&#1103;%20&#1087;&#1088;&#1077;&#1079;&#1077;&#1085;&#1090;&#1072;&#1094;&#1080;&#1080;\&#1090;&#1072;&#1073;&#1083;&#1080;&#1094;&#1072;%20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Лист3!$C$4</c:f>
              <c:strCache>
                <c:ptCount val="1"/>
                <c:pt idx="0">
                  <c:v>Compresion strength (MPa), 48 hours   </c:v>
                </c:pt>
              </c:strCache>
            </c:strRef>
          </c:tx>
          <c:cat>
            <c:strRef>
              <c:f>Лист3!$B$5:$B$22</c:f>
              <c:strCache>
                <c:ptCount val="18"/>
                <c:pt idx="0">
                  <c:v>Portland cement</c:v>
                </c:pt>
                <c:pt idx="1">
                  <c:v>Slag cement</c:v>
                </c:pt>
                <c:pt idx="2">
                  <c:v>Pozzolana portlandcement</c:v>
                </c:pt>
                <c:pt idx="3">
                  <c:v>Pozzolana cement/42,5B</c:v>
                </c:pt>
                <c:pt idx="4">
                  <c:v>Composite cement/V/A</c:v>
                </c:pt>
                <c:pt idx="5">
                  <c:v>Composite cement/32,5H</c:v>
                </c:pt>
                <c:pt idx="6">
                  <c:v>Nanocement SMS 30</c:v>
                </c:pt>
                <c:pt idx="7">
                  <c:v>Nanocement SMS 40 (1)</c:v>
                </c:pt>
                <c:pt idx="8">
                  <c:v>Nanocement SMS 40 (2)</c:v>
                </c:pt>
                <c:pt idx="9">
                  <c:v>Nanocement SMS 40 (3)</c:v>
                </c:pt>
                <c:pt idx="10">
                  <c:v>Nanocement SMS 50</c:v>
                </c:pt>
                <c:pt idx="11">
                  <c:v>Nanocement SMS 60 (1)</c:v>
                </c:pt>
                <c:pt idx="12">
                  <c:v>Nanocement SMS 60 (2)</c:v>
                </c:pt>
                <c:pt idx="13">
                  <c:v>Nanocement SMS 60 (3)</c:v>
                </c:pt>
                <c:pt idx="14">
                  <c:v>Nanocement SMS 80 (1)</c:v>
                </c:pt>
                <c:pt idx="15">
                  <c:v>Nanocement SMS 80 (2)</c:v>
                </c:pt>
                <c:pt idx="16">
                  <c:v>Nanocement SMS 80 (3)</c:v>
                </c:pt>
                <c:pt idx="17">
                  <c:v>Nanocement SMS 100</c:v>
                </c:pt>
              </c:strCache>
            </c:strRef>
          </c:cat>
          <c:val>
            <c:numRef>
              <c:f>Лист3!$C$5:$C$22</c:f>
              <c:numCache>
                <c:formatCode>General</c:formatCode>
                <c:ptCount val="18"/>
                <c:pt idx="1">
                  <c:v>10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24</c:v>
                </c:pt>
                <c:pt idx="7">
                  <c:v>29</c:v>
                </c:pt>
                <c:pt idx="8">
                  <c:v>31</c:v>
                </c:pt>
                <c:pt idx="9">
                  <c:v>32</c:v>
                </c:pt>
                <c:pt idx="10">
                  <c:v>28</c:v>
                </c:pt>
                <c:pt idx="11">
                  <c:v>41</c:v>
                </c:pt>
                <c:pt idx="12">
                  <c:v>39</c:v>
                </c:pt>
                <c:pt idx="13">
                  <c:v>42</c:v>
                </c:pt>
                <c:pt idx="14">
                  <c:v>47</c:v>
                </c:pt>
                <c:pt idx="15">
                  <c:v>49</c:v>
                </c:pt>
                <c:pt idx="16">
                  <c:v>41</c:v>
                </c:pt>
                <c:pt idx="17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Лист3!$D$4</c:f>
              <c:strCache>
                <c:ptCount val="1"/>
                <c:pt idx="0">
                  <c:v>Compresion strength (MPa), 28 days   </c:v>
                </c:pt>
              </c:strCache>
            </c:strRef>
          </c:tx>
          <c:cat>
            <c:strRef>
              <c:f>Лист3!$B$5:$B$22</c:f>
              <c:strCache>
                <c:ptCount val="18"/>
                <c:pt idx="0">
                  <c:v>Portland cement</c:v>
                </c:pt>
                <c:pt idx="1">
                  <c:v>Slag cement</c:v>
                </c:pt>
                <c:pt idx="2">
                  <c:v>Pozzolana portlandcement</c:v>
                </c:pt>
                <c:pt idx="3">
                  <c:v>Pozzolana cement/42,5B</c:v>
                </c:pt>
                <c:pt idx="4">
                  <c:v>Composite cement/V/A</c:v>
                </c:pt>
                <c:pt idx="5">
                  <c:v>Composite cement/32,5H</c:v>
                </c:pt>
                <c:pt idx="6">
                  <c:v>Nanocement SMS 30</c:v>
                </c:pt>
                <c:pt idx="7">
                  <c:v>Nanocement SMS 40 (1)</c:v>
                </c:pt>
                <c:pt idx="8">
                  <c:v>Nanocement SMS 40 (2)</c:v>
                </c:pt>
                <c:pt idx="9">
                  <c:v>Nanocement SMS 40 (3)</c:v>
                </c:pt>
                <c:pt idx="10">
                  <c:v>Nanocement SMS 50</c:v>
                </c:pt>
                <c:pt idx="11">
                  <c:v>Nanocement SMS 60 (1)</c:v>
                </c:pt>
                <c:pt idx="12">
                  <c:v>Nanocement SMS 60 (2)</c:v>
                </c:pt>
                <c:pt idx="13">
                  <c:v>Nanocement SMS 60 (3)</c:v>
                </c:pt>
                <c:pt idx="14">
                  <c:v>Nanocement SMS 80 (1)</c:v>
                </c:pt>
                <c:pt idx="15">
                  <c:v>Nanocement SMS 80 (2)</c:v>
                </c:pt>
                <c:pt idx="16">
                  <c:v>Nanocement SMS 80 (3)</c:v>
                </c:pt>
                <c:pt idx="17">
                  <c:v>Nanocement SMS 100</c:v>
                </c:pt>
              </c:strCache>
            </c:strRef>
          </c:cat>
          <c:val>
            <c:numRef>
              <c:f>Лист3!$D$5:$D$22</c:f>
              <c:numCache>
                <c:formatCode>General</c:formatCode>
                <c:ptCount val="18"/>
                <c:pt idx="0">
                  <c:v>52.5</c:v>
                </c:pt>
                <c:pt idx="1">
                  <c:v>32.5</c:v>
                </c:pt>
                <c:pt idx="2">
                  <c:v>42.5</c:v>
                </c:pt>
                <c:pt idx="3">
                  <c:v>42.5</c:v>
                </c:pt>
                <c:pt idx="4">
                  <c:v>32.5</c:v>
                </c:pt>
                <c:pt idx="5">
                  <c:v>32.5</c:v>
                </c:pt>
                <c:pt idx="6">
                  <c:v>67</c:v>
                </c:pt>
                <c:pt idx="7">
                  <c:v>72.599999999999994</c:v>
                </c:pt>
                <c:pt idx="8">
                  <c:v>68.5</c:v>
                </c:pt>
                <c:pt idx="9">
                  <c:v>67.3</c:v>
                </c:pt>
                <c:pt idx="10">
                  <c:v>77</c:v>
                </c:pt>
                <c:pt idx="11">
                  <c:v>89.3</c:v>
                </c:pt>
                <c:pt idx="12">
                  <c:v>84</c:v>
                </c:pt>
                <c:pt idx="13">
                  <c:v>85.6</c:v>
                </c:pt>
                <c:pt idx="14">
                  <c:v>108.5</c:v>
                </c:pt>
                <c:pt idx="15">
                  <c:v>106</c:v>
                </c:pt>
                <c:pt idx="16">
                  <c:v>104</c:v>
                </c:pt>
                <c:pt idx="17">
                  <c:v>93</c:v>
                </c:pt>
              </c:numCache>
            </c:numRef>
          </c:val>
        </c:ser>
        <c:axId val="65436288"/>
        <c:axId val="70656384"/>
      </c:barChart>
      <c:catAx>
        <c:axId val="65436288"/>
        <c:scaling>
          <c:orientation val="minMax"/>
        </c:scaling>
        <c:axPos val="b"/>
        <c:tickLblPos val="nextTo"/>
        <c:crossAx val="70656384"/>
        <c:crosses val="autoZero"/>
        <c:auto val="1"/>
        <c:lblAlgn val="ctr"/>
        <c:lblOffset val="100"/>
      </c:catAx>
      <c:valAx>
        <c:axId val="70656384"/>
        <c:scaling>
          <c:orientation val="minMax"/>
        </c:scaling>
        <c:axPos val="l"/>
        <c:majorGridlines/>
        <c:numFmt formatCode="General" sourceLinked="1"/>
        <c:tickLblPos val="nextTo"/>
        <c:crossAx val="6543628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5421-78C0-4037-B3DF-BE553865F094}" type="datetimeFigureOut">
              <a:rPr lang="ru-RU" smtClean="0"/>
              <a:pPr/>
              <a:t>07.03.2012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76AE-A8E9-4B6E-AFBE-B1B712395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40449"/>
            <a:ext cx="7575350" cy="514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412776"/>
            <a:ext cx="5400600" cy="33843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Confidential</a:t>
            </a:r>
            <a:endParaRPr lang="ru-RU" sz="1600" i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Ural Industrial – Ural Polar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Complex technological 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olutions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Логотип\лого ужа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4752528" cy="1029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en-US" sz="2000" b="1" dirty="0" smtClean="0">
                <a:latin typeface="+mn-lt"/>
                <a:cs typeface="Tahoma" pitchFamily="34" charset="0"/>
              </a:rPr>
              <a:t>Railroad costs analysis: construction for corporate purposes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864095" cy="109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67544" y="2852936"/>
            <a:ext cx="81369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7544" y="4725144"/>
            <a:ext cx="80648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1636778" cy="12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229572"/>
            <a:ext cx="1543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051720" y="1556792"/>
            <a:ext cx="1728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Obskaya-Bovanenkovo</a:t>
            </a:r>
            <a:endParaRPr lang="en-US" sz="1600" dirty="0" smtClean="0"/>
          </a:p>
          <a:p>
            <a:r>
              <a:rPr lang="en-US" sz="1600" dirty="0" smtClean="0"/>
              <a:t>railroad</a:t>
            </a:r>
            <a:r>
              <a:rPr lang="ru-RU" sz="1600" dirty="0" smtClean="0"/>
              <a:t>: </a:t>
            </a:r>
            <a:r>
              <a:rPr lang="en-US" sz="1600" b="1" dirty="0" smtClean="0">
                <a:solidFill>
                  <a:srgbClr val="FF0000"/>
                </a:solidFill>
              </a:rPr>
              <a:t>525 km</a:t>
            </a:r>
          </a:p>
          <a:p>
            <a:pPr algn="ctr"/>
            <a:r>
              <a:rPr lang="en-US" sz="1600" b="1" dirty="0" smtClean="0"/>
              <a:t>2010-2011</a:t>
            </a: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268760"/>
            <a:ext cx="1800200" cy="149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652120" y="1484784"/>
            <a:ext cx="30963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Costs:</a:t>
            </a:r>
          </a:p>
          <a:p>
            <a:pPr algn="ctr"/>
            <a:r>
              <a:rPr lang="en-US" sz="1600" b="1" dirty="0" smtClean="0"/>
              <a:t>130 billion RUR (approx. 4,3 billion $), i.e. 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8,6 mil $ per 1 km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924944"/>
            <a:ext cx="1800200" cy="15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995936" y="3140968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2924944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44008" y="2935977"/>
            <a:ext cx="6391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Vyborg</a:t>
            </a:r>
            <a:endParaRPr lang="ru-RU" sz="1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39952" y="3501008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3284984"/>
            <a:ext cx="676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Vysotsk</a:t>
            </a:r>
            <a:endParaRPr lang="ru-RU" sz="1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619672" y="3140968"/>
            <a:ext cx="2088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Railroad </a:t>
            </a:r>
            <a:r>
              <a:rPr lang="en-US" sz="1600" b="1" dirty="0" smtClean="0">
                <a:solidFill>
                  <a:srgbClr val="FF0000"/>
                </a:solidFill>
              </a:rPr>
              <a:t>1,5 km </a:t>
            </a:r>
            <a:r>
              <a:rPr lang="en-US" sz="1600" dirty="0" smtClean="0"/>
              <a:t>to </a:t>
            </a:r>
          </a:p>
          <a:p>
            <a:r>
              <a:rPr lang="en-US" sz="1600" dirty="0" err="1" smtClean="0"/>
              <a:t>Vysotsk</a:t>
            </a:r>
            <a:r>
              <a:rPr lang="en-US" sz="1600" dirty="0" smtClean="0"/>
              <a:t> port (</a:t>
            </a:r>
            <a:r>
              <a:rPr lang="en-US" sz="1600" dirty="0" err="1" smtClean="0"/>
              <a:t>Leningradskiy</a:t>
            </a:r>
            <a:r>
              <a:rPr lang="en-US" sz="1600" dirty="0" smtClean="0"/>
              <a:t> region) for export of oil products</a:t>
            </a:r>
          </a:p>
          <a:p>
            <a:pPr algn="ctr"/>
            <a:r>
              <a:rPr lang="en-US" sz="1600" b="1" dirty="0" smtClean="0"/>
              <a:t>         Year 2004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08104" y="2967335"/>
            <a:ext cx="3384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Costs:</a:t>
            </a:r>
          </a:p>
          <a:p>
            <a:pPr algn="ctr"/>
            <a:r>
              <a:rPr lang="en-US" sz="1600" b="1" dirty="0" smtClean="0"/>
              <a:t>10 mil $, i.e. 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6 mil $ per 1 km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4941168"/>
            <a:ext cx="3384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Costs:</a:t>
            </a:r>
          </a:p>
          <a:p>
            <a:pPr marL="342900" indent="-342900" algn="ctr"/>
            <a:r>
              <a:rPr lang="en-US" sz="1600" b="1" dirty="0" smtClean="0"/>
              <a:t>72 mil $, i.e.</a:t>
            </a:r>
          </a:p>
          <a:p>
            <a:pPr marL="342900" indent="-342900" algn="ctr"/>
            <a:endParaRPr lang="en-US" sz="1600" b="1" dirty="0" smtClean="0">
              <a:solidFill>
                <a:srgbClr val="FF0000"/>
              </a:solidFill>
            </a:endParaRPr>
          </a:p>
          <a:p>
            <a:pPr marL="342900" indent="-342900" algn="ctr"/>
            <a:r>
              <a:rPr lang="en-US" sz="1600" b="1" dirty="0" smtClean="0">
                <a:solidFill>
                  <a:srgbClr val="FF0000"/>
                </a:solidFill>
              </a:rPr>
              <a:t>0,45 mil $ per 1 km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1720" y="5013176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Railroad </a:t>
            </a:r>
            <a:r>
              <a:rPr lang="en-US" sz="1600" b="1" dirty="0" smtClean="0">
                <a:solidFill>
                  <a:srgbClr val="FF0000"/>
                </a:solidFill>
              </a:rPr>
              <a:t>158 km </a:t>
            </a:r>
            <a:r>
              <a:rPr lang="en-US" sz="1600" dirty="0" smtClean="0"/>
              <a:t>to </a:t>
            </a:r>
          </a:p>
          <a:p>
            <a:r>
              <a:rPr lang="en-US" sz="1600" dirty="0" err="1" smtClean="0"/>
              <a:t>Srende-Timanskoe</a:t>
            </a:r>
            <a:r>
              <a:rPr lang="en-US" sz="1600" dirty="0" smtClean="0"/>
              <a:t> (</a:t>
            </a:r>
            <a:r>
              <a:rPr lang="en-US" sz="1600" dirty="0" err="1" smtClean="0"/>
              <a:t>Komi</a:t>
            </a:r>
            <a:r>
              <a:rPr lang="en-US" sz="1600" dirty="0" smtClean="0"/>
              <a:t> region) bauxite deposit</a:t>
            </a:r>
          </a:p>
          <a:p>
            <a:r>
              <a:rPr lang="en-US" sz="1600" b="1" dirty="0" smtClean="0"/>
              <a:t>        Year 2002 </a:t>
            </a:r>
            <a:endParaRPr lang="ru-RU" sz="16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9" y="4820989"/>
            <a:ext cx="1645434" cy="184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5472608" cy="5760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+mn-lt"/>
              </a:rPr>
              <a:t>Системные проблемы проекта</a:t>
            </a:r>
            <a:endParaRPr lang="ru-RU" sz="2400" b="1" dirty="0">
              <a:latin typeface="+mn-lt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9552" y="1534500"/>
            <a:ext cx="77048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Короткие и непредсказуемые по продолжительности периоды эксплуатации ледовых ж</a:t>
            </a:r>
            <a:r>
              <a:rPr lang="en-US" sz="1500" dirty="0" smtClean="0"/>
              <a:t>/</a:t>
            </a:r>
            <a:r>
              <a:rPr lang="ru-RU" sz="1500" dirty="0" err="1" smtClean="0"/>
              <a:t>д</a:t>
            </a:r>
            <a:r>
              <a:rPr lang="ru-RU" sz="1500" dirty="0" smtClean="0"/>
              <a:t> переправ общей протяженностью более трех километров</a:t>
            </a:r>
            <a:endParaRPr lang="en-US" sz="15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Необходимость создания, как минимум, полугодового запаса всех материалов и энергоресурсов для строительства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Усредненность сметных цен на материалы проекта, принятые в федеральных единых расценках, в то время как транспортная схема не рассматривалась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Существенное отличие тарифов </a:t>
            </a:r>
            <a:r>
              <a:rPr lang="ru-RU" sz="1500" dirty="0" err="1" smtClean="0"/>
              <a:t>Ямальской</a:t>
            </a:r>
            <a:r>
              <a:rPr lang="ru-RU" sz="1500" dirty="0" smtClean="0"/>
              <a:t> </a:t>
            </a:r>
            <a:r>
              <a:rPr lang="ru-RU" sz="1500" dirty="0" err="1" smtClean="0"/>
              <a:t>жд</a:t>
            </a:r>
            <a:r>
              <a:rPr lang="ru-RU" sz="1500" dirty="0" smtClean="0"/>
              <a:t> </a:t>
            </a:r>
            <a:r>
              <a:rPr lang="en-US" sz="1500" dirty="0" smtClean="0"/>
              <a:t>(</a:t>
            </a:r>
            <a:r>
              <a:rPr lang="en-US" sz="1500" dirty="0" err="1" smtClean="0"/>
              <a:t>Gazprom’s</a:t>
            </a:r>
            <a:r>
              <a:rPr lang="en-US" sz="1500" dirty="0" smtClean="0"/>
              <a:t> asset) </a:t>
            </a:r>
            <a:r>
              <a:rPr lang="ru-RU" sz="1500" dirty="0" smtClean="0"/>
              <a:t>от тарифов РЖД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При оценке проекта федеральными едиными расценками не учтена  транспортировка привозных материалов и конструкций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Не учтены ограниченные провозные способности участка железной дороги </a:t>
            </a:r>
            <a:r>
              <a:rPr lang="ru-RU" sz="1500" dirty="0" err="1" smtClean="0"/>
              <a:t>Пангоды</a:t>
            </a:r>
            <a:r>
              <a:rPr lang="ru-RU" sz="1500" dirty="0" smtClean="0"/>
              <a:t> — Хорей: по этому участку без реконструкции невозможно обеспечение и 50% потребностей в строительных грузах (дренирующих грунтов, материалов верхнего строения пути, искусственных сооружений, мостов). Реконструкция этого участка должна предусматриваться на начальном этапе строительства и включаться в общую смету затрат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Необходимость доставки тяжелой, малопроходимой техники для монтажа мостов – она возможна только по зимникам, с преодолением большого количества ледовых переправ</a:t>
            </a:r>
            <a:endParaRPr lang="en-US" sz="1500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Проектом не разработана организация доставки дренирующих грунтов для земляного полотна  (более 40% стоимости пути) поездной возкой, без чего нельзя определить последовательность укладки рельсовой колеи</a:t>
            </a:r>
          </a:p>
          <a:p>
            <a:pPr marL="182563" indent="-182563"/>
            <a:endParaRPr lang="ru-RU" sz="1500" dirty="0" smtClean="0"/>
          </a:p>
          <a:p>
            <a:pPr indent="182563"/>
            <a:endParaRPr lang="ru-RU" sz="1600" dirty="0" smtClean="0"/>
          </a:p>
          <a:p>
            <a:pPr indent="182563">
              <a:buFont typeface="Arial" pitchFamily="34" charset="0"/>
              <a:buChar char="•"/>
            </a:pPr>
            <a:endParaRPr lang="ru-RU" sz="1600" dirty="0" smtClean="0"/>
          </a:p>
          <a:p>
            <a:pPr indent="182563">
              <a:buFont typeface="Arial" pitchFamily="34" charset="0"/>
              <a:buChar char="•"/>
            </a:pPr>
            <a:endParaRPr lang="ru-RU" sz="1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объединение 10"/>
          <p:cNvSpPr/>
          <p:nvPr/>
        </p:nvSpPr>
        <p:spPr>
          <a:xfrm rot="10800000">
            <a:off x="8388424" y="3789040"/>
            <a:ext cx="504056" cy="2016224"/>
          </a:xfrm>
          <a:prstGeom prst="flowChartMerg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8388424" y="1823612"/>
            <a:ext cx="504056" cy="2016224"/>
          </a:xfrm>
          <a:prstGeom prst="flowChartMerg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5472608" cy="5760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+mn-lt"/>
              </a:rPr>
              <a:t>Системные проблемы проекта</a:t>
            </a:r>
            <a:endParaRPr lang="ru-RU" sz="2400" b="1" dirty="0">
              <a:latin typeface="+mn-lt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9552" y="1410575"/>
            <a:ext cx="7488832" cy="654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В проекте планируется применение железобетонных шпал. На примыкающих направлениях с запада, и </a:t>
            </a:r>
            <a:r>
              <a:rPr lang="ru-RU" sz="1500" dirty="0" err="1" smtClean="0"/>
              <a:t>c</a:t>
            </a:r>
            <a:r>
              <a:rPr lang="ru-RU" sz="1500" dirty="0" smtClean="0"/>
              <a:t> востока более тысячи километров существующих путей лежат на деревянных шпалах и сроки реконструкции их далеко выходят за принятые в проекте сроки строительства линии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На проектируемой линии Салехард — Надым десятки километров проходят по участкам 3-4 категории </a:t>
            </a:r>
            <a:r>
              <a:rPr lang="ru-RU" sz="1500" dirty="0" err="1" smtClean="0"/>
              <a:t>просадочности</a:t>
            </a:r>
            <a:r>
              <a:rPr lang="ru-RU" sz="1500" dirty="0" smtClean="0"/>
              <a:t>, вечной мерзлоте, где период стабилизации грунтов растянется на несколько лет.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Деление участков строительства на этапы по стоимости или протяженности, в то время как </a:t>
            </a:r>
            <a:r>
              <a:rPr lang="ru-RU" sz="1500" dirty="0" err="1" smtClean="0"/>
              <a:t>этапность</a:t>
            </a:r>
            <a:r>
              <a:rPr lang="ru-RU" sz="1500" dirty="0" smtClean="0"/>
              <a:t> должна определяться только по технологически увязанным видам работ, исходя из природных гидрогеологических условий и сезонности их выполнения (</a:t>
            </a:r>
            <a:r>
              <a:rPr lang="ru-RU" sz="1500" dirty="0" err="1" smtClean="0"/>
              <a:t>гидромеханизированные</a:t>
            </a:r>
            <a:r>
              <a:rPr lang="ru-RU" sz="1500" dirty="0" smtClean="0"/>
              <a:t> работы по намыву грунтов должны выполняться в летний период. Работы на участках с «вечной мерзлотой» ведутся только зимой, при наступлении устойчивых морозов).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Отсутствие разработанного генеральным подрядчиком рабочего графика организации строительства, составленного на основе проектов производства работ, которые, в свою очередь, составляет каждый субподрядчик, участвующий в строительстве.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500" dirty="0" smtClean="0"/>
              <a:t>Принятые на первые два года блоки, включающие строительство двух подходов к несуществующим мостам и забалластированный путь. Окончание строительства линии Салехард — Надым должно совпадать с открытием движения по мостам через Обь и Надым. Только в этом случае дорога имеет экономический смысл. Без них будет построен 350-километровый участок пути, ведущего в никуда. </a:t>
            </a:r>
          </a:p>
          <a:p>
            <a:pPr indent="182563">
              <a:buFont typeface="Arial" pitchFamily="34" charset="0"/>
              <a:buChar char="•"/>
            </a:pPr>
            <a:endParaRPr lang="ru-RU" sz="1400" dirty="0" smtClean="0"/>
          </a:p>
          <a:p>
            <a:pPr indent="182563">
              <a:buFont typeface="Arial" pitchFamily="34" charset="0"/>
              <a:buChar char="•"/>
            </a:pPr>
            <a:endParaRPr lang="ru-RU" sz="1400" dirty="0" smtClean="0"/>
          </a:p>
          <a:p>
            <a:pPr indent="182563">
              <a:buFont typeface="Arial" pitchFamily="34" charset="0"/>
              <a:buChar char="•"/>
            </a:pPr>
            <a:endParaRPr lang="ru-RU" sz="1400" dirty="0" smtClean="0"/>
          </a:p>
          <a:p>
            <a:pPr indent="182563">
              <a:buFont typeface="Arial" pitchFamily="34" charset="0"/>
              <a:buChar char="•"/>
            </a:pPr>
            <a:endParaRPr lang="ru-RU" sz="1400" dirty="0" smtClean="0"/>
          </a:p>
          <a:p>
            <a:pPr indent="182563">
              <a:buFont typeface="Arial" pitchFamily="34" charset="0"/>
              <a:buChar char="•"/>
            </a:pPr>
            <a:endParaRPr lang="ru-RU" sz="1600" dirty="0" smtClean="0"/>
          </a:p>
          <a:p>
            <a:pPr indent="182563">
              <a:buFont typeface="Arial" pitchFamily="34" charset="0"/>
              <a:buChar char="•"/>
            </a:pPr>
            <a:endParaRPr lang="ru-RU" sz="1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8372437" y="1712809"/>
            <a:ext cx="504056" cy="2016224"/>
          </a:xfrm>
          <a:prstGeom prst="flowChartMerg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объединение 12"/>
          <p:cNvSpPr/>
          <p:nvPr/>
        </p:nvSpPr>
        <p:spPr>
          <a:xfrm rot="10800000">
            <a:off x="8360085" y="3717032"/>
            <a:ext cx="504056" cy="2016224"/>
          </a:xfrm>
          <a:prstGeom prst="flowChartMerg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95241"/>
            <a:ext cx="4752528" cy="1029703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34888" y="2924944"/>
            <a:ext cx="8229600" cy="1656184"/>
          </a:xfrm>
          <a:prstGeom prst="rightArrow">
            <a:avLst/>
          </a:prstGeom>
          <a:solidFill>
            <a:srgbClr val="3F332D"/>
          </a:solidFill>
          <a:ln>
            <a:solidFill>
              <a:srgbClr val="3F3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Предлагаемое техническое решение</a:t>
            </a:r>
            <a:endParaRPr lang="ru-RU" sz="2000" dirty="0"/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7848872" cy="5760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+mn-lt"/>
              </a:rPr>
              <a:t>Задача модернизации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пути: предел развития</a:t>
            </a:r>
            <a:endParaRPr lang="ru-RU" sz="2000" b="1" dirty="0">
              <a:latin typeface="+mn-lt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71800" y="1340769"/>
            <a:ext cx="5544616" cy="414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ea typeface="Calibri" pitchFamily="34" charset="0"/>
                <a:cs typeface="Tahoma" pitchFamily="34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овышение изгибной жесткости рельсов путем увеличения погонной массы рельсов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ea typeface="Calibri" pitchFamily="34" charset="0"/>
                <a:cs typeface="Tahoma" pitchFamily="34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овышение жесткости рельсового основания путем увеличения густоты расположения шпал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Повышение жесткости балласта путем увеличения толщины балластного слоя щебня под шпалами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Ликвидации неровностей на колесах и рельсах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Укладка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виброзащитных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железобетонных шпал с резиновыми прокладками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Изменение очертания верха головки рельсов по типу американских рельсов 132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RE</a:t>
            </a:r>
            <a:endParaRPr lang="ru-RU" sz="1600" dirty="0" smtClean="0">
              <a:ea typeface="Calibri" pitchFamily="34" charset="0"/>
              <a:cs typeface="Tahoma" pitchFamily="34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Применение шарнирных стыковых накладок вместо клиновых,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противораспорных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костыльных подкладок</a:t>
            </a: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Ликвидация избытка возвышения наружного рельса в кривых и укладка рельсовых стыков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вразбежку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, а не по наугольнику.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2776"/>
            <a:ext cx="2160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ahoma" pitchFamily="34" charset="0"/>
              </a:rPr>
              <a:t>Наблюдающееся во всем мире повышение скоростей и осевых нагрузок при железобетонных шпальных основаниях намного увеличило вибрацию пути и понизило сопротивление вибрации всех его элементов, ухудшило условия работы балластной призмы и земляного полотна.</a:t>
            </a:r>
            <a:endParaRPr lang="ru-RU" sz="16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27784" y="1412776"/>
            <a:ext cx="0" cy="51125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pic>
        <p:nvPicPr>
          <p:cNvPr id="23556" name="Picture 4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8482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ea typeface="Times New Roman" pitchFamily="18" charset="0"/>
                <a:cs typeface="Tahoma" pitchFamily="34" charset="0"/>
              </a:rPr>
              <a:t>Design of new upper section of railway</a:t>
            </a:r>
            <a:endParaRPr lang="ru-RU" sz="2400" b="1" dirty="0"/>
          </a:p>
        </p:txBody>
      </p:sp>
      <p:pic>
        <p:nvPicPr>
          <p:cNvPr id="23557" name="Picture 5" descr="Безимени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6057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940152" y="1843879"/>
            <a:ext cx="273630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err="1" smtClean="0"/>
              <a:t>Joint</a:t>
            </a:r>
            <a:r>
              <a:rPr lang="ru-RU" sz="1400" dirty="0" smtClean="0"/>
              <a:t> </a:t>
            </a:r>
            <a:r>
              <a:rPr lang="ru-RU" sz="1400" dirty="0" err="1" smtClean="0"/>
              <a:t>packages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plates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a</a:t>
            </a:r>
            <a:r>
              <a:rPr lang="ru-RU" sz="1400" dirty="0" smtClean="0"/>
              <a:t> - </a:t>
            </a:r>
            <a:r>
              <a:rPr lang="ru-RU" sz="1400" dirty="0" err="1" smtClean="0"/>
              <a:t>cross-section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the</a:t>
            </a:r>
            <a:r>
              <a:rPr lang="ru-RU" sz="1400" dirty="0" smtClean="0"/>
              <a:t> </a:t>
            </a:r>
            <a:r>
              <a:rPr lang="ru-RU" sz="1400" dirty="0" err="1" smtClean="0"/>
              <a:t>path</a:t>
            </a:r>
            <a:r>
              <a:rPr lang="ru-RU" sz="1400" dirty="0" smtClean="0"/>
              <a:t>, </a:t>
            </a:r>
            <a:r>
              <a:rPr lang="ru-RU" sz="1400" dirty="0" err="1" smtClean="0"/>
              <a:t>b</a:t>
            </a:r>
            <a:r>
              <a:rPr lang="ru-RU" sz="1400" dirty="0" smtClean="0"/>
              <a:t> - </a:t>
            </a:r>
            <a:r>
              <a:rPr lang="ru-RU" sz="1400" dirty="0" err="1" smtClean="0"/>
              <a:t>butt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prestressed</a:t>
            </a:r>
            <a:r>
              <a:rPr lang="ru-RU" sz="1400" dirty="0" smtClean="0"/>
              <a:t> </a:t>
            </a:r>
            <a:r>
              <a:rPr lang="ru-RU" sz="1400" dirty="0" err="1" smtClean="0"/>
              <a:t>slabs</a:t>
            </a:r>
            <a:endParaRPr lang="en-US" sz="1400" dirty="0" smtClean="0"/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 1 - </a:t>
            </a:r>
            <a:r>
              <a:rPr lang="ru-RU" sz="1400" dirty="0" err="1" smtClean="0"/>
              <a:t>prestressed</a:t>
            </a:r>
            <a:r>
              <a:rPr lang="ru-RU" sz="1400" dirty="0" smtClean="0"/>
              <a:t> </a:t>
            </a:r>
            <a:r>
              <a:rPr lang="ru-RU" sz="1400" dirty="0" err="1" smtClean="0"/>
              <a:t>concrete</a:t>
            </a:r>
            <a:r>
              <a:rPr lang="ru-RU" sz="1400" dirty="0" smtClean="0"/>
              <a:t> </a:t>
            </a:r>
            <a:r>
              <a:rPr lang="ru-RU" sz="1400" dirty="0" err="1" smtClean="0"/>
              <a:t>slabs</a:t>
            </a:r>
            <a:r>
              <a:rPr lang="ru-RU" sz="1400" dirty="0" smtClean="0"/>
              <a:t>, 2 – </a:t>
            </a:r>
            <a:r>
              <a:rPr lang="ru-RU" sz="1400" dirty="0" err="1" smtClean="0"/>
              <a:t>end-to-end</a:t>
            </a:r>
            <a:r>
              <a:rPr lang="ru-RU" sz="1400" dirty="0" smtClean="0"/>
              <a:t> </a:t>
            </a:r>
            <a:r>
              <a:rPr lang="ru-RU" sz="1400" dirty="0" err="1" smtClean="0"/>
              <a:t>channels</a:t>
            </a:r>
            <a:r>
              <a:rPr lang="ru-RU" sz="1400" dirty="0" smtClean="0"/>
              <a:t>, 3 - </a:t>
            </a:r>
            <a:r>
              <a:rPr lang="ru-RU" sz="1400" dirty="0" err="1" smtClean="0"/>
              <a:t>steel</a:t>
            </a:r>
            <a:r>
              <a:rPr lang="ru-RU" sz="1400" dirty="0" smtClean="0"/>
              <a:t> </a:t>
            </a:r>
            <a:r>
              <a:rPr lang="en-US" sz="1400" dirty="0" smtClean="0"/>
              <a:t>ropes</a:t>
            </a:r>
            <a:r>
              <a:rPr lang="ru-RU" sz="1400" dirty="0" smtClean="0"/>
              <a:t>, 4 - </a:t>
            </a:r>
            <a:r>
              <a:rPr lang="ru-RU" sz="1400" dirty="0" err="1" smtClean="0"/>
              <a:t>elastic</a:t>
            </a:r>
            <a:r>
              <a:rPr lang="ru-RU" sz="1400" dirty="0" smtClean="0"/>
              <a:t> </a:t>
            </a:r>
            <a:r>
              <a:rPr lang="ru-RU" sz="1400" dirty="0" err="1" smtClean="0"/>
              <a:t>elements</a:t>
            </a:r>
            <a:r>
              <a:rPr lang="ru-RU" sz="1400" dirty="0" smtClean="0"/>
              <a:t>, 5 - </a:t>
            </a:r>
            <a:r>
              <a:rPr lang="ru-RU" sz="1400" dirty="0" err="1" smtClean="0"/>
              <a:t>fixing</a:t>
            </a:r>
            <a:r>
              <a:rPr lang="ru-RU" sz="1400" dirty="0" smtClean="0"/>
              <a:t> </a:t>
            </a:r>
            <a:r>
              <a:rPr lang="ru-RU" sz="1400" dirty="0" err="1" smtClean="0"/>
              <a:t>rectangular</a:t>
            </a:r>
            <a:r>
              <a:rPr lang="ru-RU" sz="1400" dirty="0" smtClean="0"/>
              <a:t> </a:t>
            </a:r>
            <a:r>
              <a:rPr lang="ru-RU" sz="1400" dirty="0" err="1" smtClean="0"/>
              <a:t>cavity</a:t>
            </a:r>
            <a:r>
              <a:rPr lang="ru-RU" sz="1400" dirty="0" smtClean="0"/>
              <a:t> </a:t>
            </a:r>
            <a:r>
              <a:rPr lang="ru-RU" sz="1400" dirty="0" err="1" smtClean="0"/>
              <a:t>with</a:t>
            </a:r>
            <a:r>
              <a:rPr lang="ru-RU" sz="1400" dirty="0" smtClean="0"/>
              <a:t> </a:t>
            </a:r>
            <a:r>
              <a:rPr lang="ru-RU" sz="1400" dirty="0" err="1" smtClean="0"/>
              <a:t>anchors</a:t>
            </a:r>
            <a:r>
              <a:rPr lang="ru-RU" sz="1400" dirty="0" smtClean="0"/>
              <a:t>, 6 - </a:t>
            </a:r>
            <a:r>
              <a:rPr lang="ru-RU" sz="1400" dirty="0" err="1" smtClean="0"/>
              <a:t>roadbed</a:t>
            </a:r>
            <a:r>
              <a:rPr lang="ru-RU" sz="1400" dirty="0" smtClean="0"/>
              <a:t>, 7 - </a:t>
            </a:r>
            <a:r>
              <a:rPr lang="ru-RU" sz="1400" dirty="0" err="1" smtClean="0"/>
              <a:t>layer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crushed</a:t>
            </a:r>
            <a:r>
              <a:rPr lang="ru-RU" sz="1400" dirty="0" smtClean="0"/>
              <a:t> </a:t>
            </a:r>
            <a:r>
              <a:rPr lang="ru-RU" sz="1400" dirty="0" err="1" smtClean="0"/>
              <a:t>stone</a:t>
            </a:r>
            <a:r>
              <a:rPr lang="ru-RU" sz="1400" dirty="0" smtClean="0"/>
              <a:t> </a:t>
            </a:r>
            <a:r>
              <a:rPr lang="ru-RU" sz="1400" dirty="0" err="1" smtClean="0"/>
              <a:t>ballast</a:t>
            </a:r>
            <a:r>
              <a:rPr lang="ru-RU" sz="1400" dirty="0" smtClean="0"/>
              <a:t>, 8 - </a:t>
            </a:r>
            <a:r>
              <a:rPr lang="ru-RU" sz="1400" dirty="0" err="1" smtClean="0"/>
              <a:t>prestressed</a:t>
            </a:r>
            <a:r>
              <a:rPr lang="ru-RU" sz="1400" dirty="0" smtClean="0"/>
              <a:t> </a:t>
            </a:r>
            <a:r>
              <a:rPr lang="ru-RU" sz="1400" dirty="0" err="1" smtClean="0"/>
              <a:t>concrete</a:t>
            </a:r>
            <a:r>
              <a:rPr lang="ru-RU" sz="1400" dirty="0" smtClean="0"/>
              <a:t> </a:t>
            </a:r>
            <a:r>
              <a:rPr lang="ru-RU" sz="1400" dirty="0" err="1" smtClean="0"/>
              <a:t>plate</a:t>
            </a:r>
            <a:r>
              <a:rPr lang="ru-RU" sz="1400" dirty="0" smtClean="0"/>
              <a:t>, 9 – </a:t>
            </a:r>
            <a:r>
              <a:rPr lang="ru-RU" sz="1400" dirty="0" err="1" smtClean="0"/>
              <a:t>end-to-end</a:t>
            </a:r>
            <a:r>
              <a:rPr lang="ru-RU" sz="1400" dirty="0" smtClean="0"/>
              <a:t> </a:t>
            </a:r>
            <a:r>
              <a:rPr lang="ru-RU" sz="1400" dirty="0" err="1" smtClean="0"/>
              <a:t>channels</a:t>
            </a:r>
            <a:r>
              <a:rPr lang="ru-RU" sz="1400" dirty="0" smtClean="0"/>
              <a:t>, 10 - </a:t>
            </a:r>
            <a:r>
              <a:rPr lang="ru-RU" sz="1400" dirty="0" err="1" smtClean="0"/>
              <a:t>steel</a:t>
            </a:r>
            <a:r>
              <a:rPr lang="ru-RU" sz="1400" dirty="0" smtClean="0"/>
              <a:t> </a:t>
            </a:r>
            <a:r>
              <a:rPr lang="ru-RU" sz="1400" dirty="0" err="1" smtClean="0"/>
              <a:t>rails</a:t>
            </a:r>
            <a:endParaRPr lang="ru-RU" sz="14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7544" y="5506197"/>
            <a:ext cx="8064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err="1" smtClean="0"/>
              <a:t>Such</a:t>
            </a:r>
            <a:r>
              <a:rPr lang="ru-RU" sz="1400" dirty="0" smtClean="0"/>
              <a:t> </a:t>
            </a:r>
            <a:r>
              <a:rPr lang="ru-RU" sz="1400" dirty="0" err="1" smtClean="0"/>
              <a:t>track</a:t>
            </a:r>
            <a:r>
              <a:rPr lang="ru-RU" sz="1400" dirty="0" smtClean="0"/>
              <a:t> </a:t>
            </a:r>
            <a:r>
              <a:rPr lang="ru-RU" sz="1400" dirty="0" err="1" smtClean="0"/>
              <a:t>design</a:t>
            </a:r>
            <a:r>
              <a:rPr lang="ru-RU" sz="1400" dirty="0" smtClean="0"/>
              <a:t> </a:t>
            </a:r>
            <a:r>
              <a:rPr lang="ru-RU" sz="1400" dirty="0" err="1" smtClean="0"/>
              <a:t>assumes</a:t>
            </a:r>
            <a:r>
              <a:rPr lang="ru-RU" sz="1400" dirty="0" smtClean="0"/>
              <a:t> </a:t>
            </a:r>
            <a:r>
              <a:rPr lang="ru-RU" sz="1400" dirty="0" err="1" smtClean="0"/>
              <a:t>contraction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concrete</a:t>
            </a:r>
            <a:r>
              <a:rPr lang="ru-RU" sz="1400" dirty="0" smtClean="0"/>
              <a:t> </a:t>
            </a:r>
            <a:r>
              <a:rPr lang="ru-RU" sz="1400" dirty="0" err="1" smtClean="0"/>
              <a:t>slabs</a:t>
            </a:r>
            <a:r>
              <a:rPr lang="ru-RU" sz="1400" dirty="0" smtClean="0"/>
              <a:t>, </a:t>
            </a:r>
            <a:r>
              <a:rPr lang="ru-RU" sz="1400" dirty="0" err="1" smtClean="0"/>
              <a:t>which</a:t>
            </a:r>
            <a:r>
              <a:rPr lang="ru-RU" sz="1400" dirty="0" smtClean="0"/>
              <a:t> </a:t>
            </a:r>
            <a:r>
              <a:rPr lang="ru-RU" sz="1400" dirty="0" err="1" smtClean="0"/>
              <a:t>do</a:t>
            </a:r>
            <a:r>
              <a:rPr lang="ru-RU" sz="1400" dirty="0" smtClean="0"/>
              <a:t> </a:t>
            </a:r>
            <a:r>
              <a:rPr lang="ru-RU" sz="1400" dirty="0" err="1" smtClean="0"/>
              <a:t>not</a:t>
            </a:r>
            <a:r>
              <a:rPr lang="ru-RU" sz="1400" dirty="0" smtClean="0"/>
              <a:t> </a:t>
            </a:r>
            <a:r>
              <a:rPr lang="ru-RU" sz="1400" dirty="0" err="1" smtClean="0"/>
              <a:t>bend</a:t>
            </a:r>
            <a:r>
              <a:rPr lang="ru-RU" sz="1400" dirty="0" smtClean="0"/>
              <a:t> </a:t>
            </a:r>
            <a:r>
              <a:rPr lang="ru-RU" sz="1400" dirty="0" err="1" smtClean="0"/>
              <a:t>on</a:t>
            </a:r>
            <a:r>
              <a:rPr lang="ru-RU" sz="1400" dirty="0" smtClean="0"/>
              <a:t> </a:t>
            </a:r>
            <a:r>
              <a:rPr lang="ru-RU" sz="1400" dirty="0" err="1" smtClean="0"/>
              <a:t>steel</a:t>
            </a:r>
            <a:r>
              <a:rPr lang="ru-RU" sz="1400" dirty="0" smtClean="0"/>
              <a:t> </a:t>
            </a:r>
            <a:r>
              <a:rPr lang="ru-RU" sz="1400" dirty="0" err="1" smtClean="0"/>
              <a:t>ropes</a:t>
            </a:r>
            <a:r>
              <a:rPr lang="ru-RU" sz="1400" dirty="0" smtClean="0"/>
              <a:t>, </a:t>
            </a:r>
            <a:r>
              <a:rPr lang="ru-RU" sz="1400" dirty="0" err="1" smtClean="0"/>
              <a:t>capable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vibration</a:t>
            </a:r>
            <a:r>
              <a:rPr lang="ru-RU" sz="1400" dirty="0" smtClean="0"/>
              <a:t> </a:t>
            </a:r>
            <a:r>
              <a:rPr lang="ru-RU" sz="1400" dirty="0" err="1" smtClean="0"/>
              <a:t>for</a:t>
            </a:r>
            <a:r>
              <a:rPr lang="ru-RU" sz="1400" dirty="0" smtClean="0"/>
              <a:t> </a:t>
            </a:r>
            <a:r>
              <a:rPr lang="ru-RU" sz="1400" dirty="0" err="1" smtClean="0"/>
              <a:t>the</a:t>
            </a:r>
            <a:r>
              <a:rPr lang="ru-RU" sz="1400" dirty="0" smtClean="0"/>
              <a:t> </a:t>
            </a:r>
            <a:r>
              <a:rPr lang="ru-RU" sz="1400" dirty="0" err="1" smtClean="0"/>
              <a:t>effective</a:t>
            </a:r>
            <a:r>
              <a:rPr lang="ru-RU" sz="1400" dirty="0" smtClean="0"/>
              <a:t> </a:t>
            </a:r>
            <a:r>
              <a:rPr lang="ru-RU" sz="1400" dirty="0" err="1" smtClean="0"/>
              <a:t>suppression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periodic</a:t>
            </a:r>
            <a:r>
              <a:rPr lang="ru-RU" sz="1400" dirty="0" smtClean="0"/>
              <a:t> </a:t>
            </a:r>
            <a:r>
              <a:rPr lang="ru-RU" sz="1400" dirty="0" err="1" smtClean="0"/>
              <a:t>loads</a:t>
            </a:r>
            <a:r>
              <a:rPr lang="ru-RU" sz="1400" dirty="0" smtClean="0"/>
              <a:t>. </a:t>
            </a:r>
            <a:r>
              <a:rPr lang="en-US" sz="1400" dirty="0" smtClean="0"/>
              <a:t>Contraction of plates packages creates </a:t>
            </a:r>
            <a:r>
              <a:rPr lang="ru-RU" sz="1400" dirty="0" err="1" smtClean="0"/>
              <a:t>lengthy</a:t>
            </a:r>
            <a:r>
              <a:rPr lang="ru-RU" sz="1400" dirty="0" smtClean="0"/>
              <a:t> </a:t>
            </a:r>
            <a:r>
              <a:rPr lang="ru-RU" sz="1400" dirty="0" err="1" smtClean="0"/>
              <a:t>structures</a:t>
            </a:r>
            <a:r>
              <a:rPr lang="en-US" sz="1400" dirty="0" smtClean="0"/>
              <a:t>, </a:t>
            </a:r>
            <a:r>
              <a:rPr lang="ru-RU" sz="1400" dirty="0" err="1" smtClean="0"/>
              <a:t>which</a:t>
            </a:r>
            <a:r>
              <a:rPr lang="ru-RU" sz="1400" dirty="0" smtClean="0"/>
              <a:t> </a:t>
            </a:r>
            <a:r>
              <a:rPr lang="ru-RU" sz="1400" dirty="0" err="1" smtClean="0"/>
              <a:t>secure</a:t>
            </a:r>
            <a:r>
              <a:rPr lang="ru-RU" sz="1400" dirty="0" smtClean="0"/>
              <a:t> </a:t>
            </a:r>
            <a:r>
              <a:rPr lang="ru-RU" sz="1400" dirty="0" err="1" smtClean="0"/>
              <a:t>uniform</a:t>
            </a:r>
            <a:r>
              <a:rPr lang="ru-RU" sz="1400" dirty="0" smtClean="0"/>
              <a:t> </a:t>
            </a:r>
            <a:r>
              <a:rPr lang="ru-RU" sz="1400" dirty="0" err="1" smtClean="0"/>
              <a:t>transmission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actual</a:t>
            </a:r>
            <a:r>
              <a:rPr lang="ru-RU" sz="1400" dirty="0" smtClean="0"/>
              <a:t> </a:t>
            </a:r>
            <a:r>
              <a:rPr lang="ru-RU" sz="1400" dirty="0" err="1" smtClean="0"/>
              <a:t>loads</a:t>
            </a:r>
            <a:r>
              <a:rPr lang="ru-RU" sz="1400" dirty="0" smtClean="0"/>
              <a:t> </a:t>
            </a:r>
            <a:r>
              <a:rPr lang="ru-RU" sz="1400" dirty="0" err="1" smtClean="0"/>
              <a:t>on</a:t>
            </a:r>
            <a:r>
              <a:rPr lang="ru-RU" sz="1400" dirty="0" smtClean="0"/>
              <a:t> </a:t>
            </a:r>
            <a:r>
              <a:rPr lang="ru-RU" sz="1400" dirty="0" err="1" smtClean="0"/>
              <a:t>the</a:t>
            </a:r>
            <a:r>
              <a:rPr lang="ru-RU" sz="1400" dirty="0" smtClean="0"/>
              <a:t> </a:t>
            </a:r>
            <a:r>
              <a:rPr lang="ru-RU" sz="1400" dirty="0" err="1" smtClean="0"/>
              <a:t>main</a:t>
            </a:r>
            <a:r>
              <a:rPr lang="ru-RU" sz="1400" dirty="0" smtClean="0"/>
              <a:t> </a:t>
            </a:r>
            <a:r>
              <a:rPr lang="ru-RU" sz="1400" dirty="0" err="1" smtClean="0"/>
              <a:t>floor</a:t>
            </a:r>
            <a:r>
              <a:rPr lang="ru-RU" sz="1400" dirty="0" smtClean="0"/>
              <a:t> </a:t>
            </a:r>
            <a:r>
              <a:rPr lang="ru-RU" sz="1400" dirty="0" err="1" smtClean="0"/>
              <a:t>earthworks</a:t>
            </a:r>
            <a:r>
              <a:rPr lang="ru-RU" sz="1400" dirty="0" smtClean="0"/>
              <a:t>, </a:t>
            </a:r>
            <a:r>
              <a:rPr lang="ru-RU" sz="1400" dirty="0" err="1" smtClean="0"/>
              <a:t>despite</a:t>
            </a:r>
            <a:r>
              <a:rPr lang="ru-RU" sz="1400" dirty="0" smtClean="0"/>
              <a:t> </a:t>
            </a:r>
            <a:r>
              <a:rPr lang="ru-RU" sz="1400" dirty="0" err="1" smtClean="0"/>
              <a:t>swelling</a:t>
            </a:r>
            <a:r>
              <a:rPr lang="ru-RU" sz="1400" dirty="0" smtClean="0"/>
              <a:t> </a:t>
            </a:r>
            <a:r>
              <a:rPr lang="ru-RU" sz="1400" dirty="0" err="1" smtClean="0"/>
              <a:t>or</a:t>
            </a:r>
            <a:r>
              <a:rPr lang="ru-RU" sz="1400" dirty="0" smtClean="0"/>
              <a:t> </a:t>
            </a:r>
            <a:r>
              <a:rPr lang="ru-RU" sz="1400" dirty="0" err="1" smtClean="0"/>
              <a:t>draft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the</a:t>
            </a:r>
            <a:r>
              <a:rPr lang="ru-RU" sz="1400" dirty="0" smtClean="0"/>
              <a:t> </a:t>
            </a:r>
            <a:r>
              <a:rPr lang="ru-RU" sz="1400" dirty="0" err="1" smtClean="0"/>
              <a:t>roadway</a:t>
            </a:r>
            <a:r>
              <a:rPr lang="ru-RU" sz="1400" dirty="0" smtClean="0"/>
              <a:t>, </a:t>
            </a:r>
            <a:r>
              <a:rPr lang="ru-RU" sz="1400" dirty="0" err="1" smtClean="0"/>
              <a:t>emerging</a:t>
            </a:r>
            <a:r>
              <a:rPr lang="ru-RU" sz="1400" dirty="0" smtClean="0"/>
              <a:t> </a:t>
            </a:r>
            <a:r>
              <a:rPr lang="ru-RU" sz="1400" dirty="0" err="1" smtClean="0"/>
              <a:t>in</a:t>
            </a:r>
            <a:r>
              <a:rPr lang="ru-RU" sz="1400" dirty="0" smtClean="0"/>
              <a:t> </a:t>
            </a:r>
            <a:r>
              <a:rPr lang="ru-RU" sz="1400" dirty="0" err="1" smtClean="0"/>
              <a:t>implementation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traditional</a:t>
            </a:r>
            <a:r>
              <a:rPr lang="ru-RU" sz="1400" dirty="0" smtClean="0"/>
              <a:t> </a:t>
            </a:r>
            <a:r>
              <a:rPr lang="ru-RU" sz="1400" dirty="0" err="1" smtClean="0"/>
              <a:t>way</a:t>
            </a:r>
            <a:r>
              <a:rPr lang="ru-RU" sz="1400" dirty="0" smtClean="0"/>
              <a:t> </a:t>
            </a:r>
            <a:r>
              <a:rPr lang="ru-RU" sz="1400" dirty="0" err="1" smtClean="0"/>
              <a:t>of</a:t>
            </a:r>
            <a:r>
              <a:rPr lang="ru-RU" sz="1400" dirty="0" smtClean="0"/>
              <a:t> </a:t>
            </a:r>
            <a:r>
              <a:rPr lang="ru-RU" sz="1400" dirty="0" err="1" smtClean="0"/>
              <a:t>track</a:t>
            </a:r>
            <a:r>
              <a:rPr lang="ru-RU" sz="1400" dirty="0" smtClean="0"/>
              <a:t> </a:t>
            </a:r>
            <a:r>
              <a:rPr lang="ru-RU" sz="1400" dirty="0" err="1" smtClean="0"/>
              <a:t>design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1340768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a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Путь на основе железобетонных плит, стянутых стальными канатами обеспечивает:</a:t>
            </a:r>
            <a:endParaRPr lang="ru-RU" sz="2000" b="1" dirty="0"/>
          </a:p>
        </p:txBody>
      </p:sp>
      <p:pic>
        <p:nvPicPr>
          <p:cNvPr id="25602" name="Picture 2" descr="Безимени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075" y="1268760"/>
            <a:ext cx="58769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63888" y="4167518"/>
            <a:ext cx="504056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Звено нового верхнего строения пути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1 – стальные канаты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2 – песчаная подсыпка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3 – щебеночная подсыпка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4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преднапряженная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ж/б плита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5 – сквозные каналы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6 – стальные рельсы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1734451"/>
            <a:ext cx="3096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9875" marR="0" lvl="0" indent="-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ea typeface="Calibri" pitchFamily="34" charset="0"/>
                <a:cs typeface="Tahoma" pitchFamily="34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адежность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равнопрочность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пути по его протяжению, включая решение проблемы осадки краев (стыков) соседних плит относительно друг друга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ea typeface="Calibri" pitchFamily="34" charset="0"/>
                <a:cs typeface="Tahoma" pitchFamily="34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ысокую изгибную прочность рельсов без увеличения массы погонного метра с возможным её снижением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ea typeface="Calibri" pitchFamily="34" charset="0"/>
                <a:cs typeface="Tahoma" pitchFamily="34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скорение строительства и снижение продолжительности ремонтов верхнего строения пути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ea typeface="Calibri" pitchFamily="34" charset="0"/>
                <a:cs typeface="Tahoma" pitchFamily="34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овышение уровня механизации строительства и ремонта железных дорог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9875" marR="0" lvl="0" indent="-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400" dirty="0" smtClean="0">
                <a:ea typeface="Calibri" pitchFamily="34" charset="0"/>
                <a:cs typeface="Tahoma" pitchFamily="34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овышение безопасности движения и долговечности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подрельсовых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оснований путей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:\Документы ИМЭТ\проект Урал\clip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93054"/>
            <a:ext cx="4263181" cy="3195675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2241543" cy="134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Описание технологии</a:t>
            </a:r>
            <a:endParaRPr lang="ru-RU" sz="2400" b="1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788024" y="2852936"/>
            <a:ext cx="936104" cy="792088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39552" y="1497978"/>
            <a:ext cx="352839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ИМЭТ разработана конструкция верхнего строения пути, включающая уложенное на балласт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подрельсовое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основание из последовательно размещенных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преднапряженных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железобетонных плит, стянутых в пакеты – диски напрягаемыми стальными канатами,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упругие элементы между плитами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и прикрепленные к плитам с помощью рельсовых скреплений рельсы. </a:t>
            </a:r>
            <a:r>
              <a:rPr lang="ru-RU" sz="1400" dirty="0" smtClean="0"/>
              <a:t>Плиты стягиваются канатами в пакеты длиной от 20 до 100 м. Стальные канаты в количестве от трех до семи расположены: один - на оси пути, а остальные – симметрично оси пути на расстоянии, начиная от края плит, кратном минимальной толщине плиты, причем концы напряженных канатов снабжены анкерами, размещенными в крепежных прямоугольных пустотах плит и </a:t>
            </a:r>
            <a:r>
              <a:rPr lang="ru-RU" sz="1400" dirty="0" err="1" smtClean="0"/>
              <a:t>омоноличенными</a:t>
            </a:r>
            <a:r>
              <a:rPr lang="ru-RU" sz="1400" dirty="0" smtClean="0"/>
              <a:t> бетоном. Между плитами после натяжения стальных канатов и их закрепления выдержан зазор от 50 до 100 мм </a:t>
            </a:r>
            <a:endParaRPr kumimoji="0" lang="ru-RU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3" y="1700808"/>
            <a:ext cx="2169219" cy="132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Равнобедренный треугольник 11"/>
          <p:cNvSpPr/>
          <p:nvPr/>
        </p:nvSpPr>
        <p:spPr>
          <a:xfrm>
            <a:off x="7236296" y="2852936"/>
            <a:ext cx="936104" cy="792088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Упрощенный подход к укладке верхнего строения пути</a:t>
            </a:r>
            <a:endParaRPr lang="ru-RU" sz="2400" b="1" dirty="0"/>
          </a:p>
        </p:txBody>
      </p:sp>
      <p:pic>
        <p:nvPicPr>
          <p:cNvPr id="26626" name="Picture 2" descr="дорога 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2752072" cy="206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дорога 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7965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Равнобедренный треугольник 10"/>
          <p:cNvSpPr/>
          <p:nvPr/>
        </p:nvSpPr>
        <p:spPr>
          <a:xfrm rot="16200000">
            <a:off x="3707904" y="4509120"/>
            <a:ext cx="936104" cy="792088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9552" y="1416139"/>
            <a:ext cx="82089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Предлагаемое решение позволяет существенно ускорить работы по укладке верхнего строения пути, монтируя каждый участок пути звеньями. При этом скрепления стальных рельсов осуществляются на плитах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подрельсового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основания в 2-3 раза реже, чем на шпалах, а при применении современного крепежа типа АРС (МИИТ) (см. на рисунке) можно реализовать главные задачи путевого хозяйства: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перейти на малолюдную технологию текущего содержания пути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82563" marR="0" lvl="0" indent="-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исключить угон рельсовых плетей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бесстыковых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путей</a:t>
            </a:r>
          </a:p>
          <a:p>
            <a:pPr marL="182563" indent="-182563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ea typeface="Calibri" pitchFamily="34" charset="0"/>
                <a:cs typeface="Tahoma" pitchFamily="34" charset="0"/>
              </a:rPr>
              <a:t>освоить новые конструкции верхнего строения пути со снижением погонной массы рельсов до Р50, что дает значительную экономию металла, позволяет исключить </a:t>
            </a:r>
            <a:r>
              <a:rPr lang="ru-RU" sz="1400" dirty="0" err="1" smtClean="0">
                <a:ea typeface="Calibri" pitchFamily="34" charset="0"/>
                <a:cs typeface="Tahoma" pitchFamily="34" charset="0"/>
              </a:rPr>
              <a:t>энерго</a:t>
            </a:r>
            <a:r>
              <a:rPr lang="ru-RU" sz="1400" dirty="0" smtClean="0">
                <a:ea typeface="Calibri" pitchFamily="34" charset="0"/>
                <a:cs typeface="Tahoma" pitchFamily="34" charset="0"/>
              </a:rPr>
              <a:t>- и трудоемкое производство железобетонных шпал,</a:t>
            </a:r>
            <a:r>
              <a:rPr lang="en-US" sz="1400" dirty="0" smtClean="0">
                <a:ea typeface="Calibri" pitchFamily="34" charset="0"/>
                <a:cs typeface="Tahoma" pitchFamily="34" charset="0"/>
              </a:rPr>
              <a:t> </a:t>
            </a:r>
            <a:r>
              <a:rPr lang="ru-RU" sz="1400" dirty="0" smtClean="0">
                <a:ea typeface="Calibri" pitchFamily="34" charset="0"/>
                <a:cs typeface="Tahoma" pitchFamily="34" charset="0"/>
              </a:rPr>
              <a:t>а также затраты по их монтажу, снизить стоимость строительства и эксплуатации путей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000" b="1" dirty="0" smtClean="0">
                <a:latin typeface="+mn-lt"/>
                <a:cs typeface="Tahoma" pitchFamily="34" charset="0"/>
              </a:rPr>
              <a:t>Элементы натяжения: </a:t>
            </a:r>
            <a:r>
              <a:rPr lang="en-US" sz="2000" b="1" dirty="0" smtClean="0">
                <a:latin typeface="+mn-lt"/>
                <a:cs typeface="Tahoma" pitchFamily="34" charset="0"/>
              </a:rPr>
              <a:t>post-tensioning technology</a:t>
            </a:r>
            <a:endParaRPr lang="ru-RU" sz="20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08349" y="4552529"/>
            <a:ext cx="5581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Стальной </a:t>
            </a:r>
            <a:r>
              <a:rPr lang="ru-RU" sz="1600" dirty="0"/>
              <a:t>канат с концевым анкером в </a:t>
            </a:r>
            <a:r>
              <a:rPr lang="ru-RU" sz="1600" dirty="0" smtClean="0"/>
              <a:t>сборе</a:t>
            </a:r>
            <a:r>
              <a:rPr lang="en-US" sz="1600" dirty="0" smtClean="0"/>
              <a:t> (</a:t>
            </a:r>
            <a:r>
              <a:rPr lang="ru-RU" sz="1600" dirty="0" smtClean="0"/>
              <a:t>технология </a:t>
            </a:r>
            <a:r>
              <a:rPr lang="en-US" sz="1600" dirty="0" smtClean="0"/>
              <a:t>GTI</a:t>
            </a:r>
            <a:r>
              <a:rPr lang="ru-RU" sz="1600" dirty="0" smtClean="0"/>
              <a:t>): </a:t>
            </a:r>
            <a:endParaRPr lang="ru-RU" sz="1600" dirty="0"/>
          </a:p>
          <a:p>
            <a:pPr algn="ctr"/>
            <a:r>
              <a:rPr lang="ru-RU" sz="1600" i="1" dirty="0"/>
              <a:t>1-канат; 2-смазка каната; </a:t>
            </a:r>
            <a:br>
              <a:rPr lang="ru-RU" sz="1600" i="1" dirty="0"/>
            </a:br>
            <a:r>
              <a:rPr lang="ru-RU" sz="1600" i="1" dirty="0"/>
              <a:t>3-полимерная защитная оболочка; 4-концевой анкер.</a:t>
            </a:r>
          </a:p>
        </p:txBody>
      </p:sp>
      <p:pic>
        <p:nvPicPr>
          <p:cNvPr id="11" name="Picture 8" descr="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772816"/>
            <a:ext cx="6661150" cy="256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95241"/>
            <a:ext cx="4752528" cy="1029703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34888" y="2924944"/>
            <a:ext cx="8229600" cy="1656184"/>
          </a:xfrm>
          <a:prstGeom prst="rightArrow">
            <a:avLst/>
          </a:prstGeom>
          <a:solidFill>
            <a:srgbClr val="3F332D"/>
          </a:solidFill>
          <a:ln>
            <a:solidFill>
              <a:srgbClr val="3F3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Railroad construction project: technical details</a:t>
            </a:r>
            <a:endParaRPr lang="ru-RU" sz="2000" dirty="0"/>
          </a:p>
        </p:txBody>
      </p:sp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000" b="1" dirty="0" smtClean="0">
                <a:latin typeface="+mn-lt"/>
                <a:ea typeface="Calibri" pitchFamily="34" charset="0"/>
                <a:cs typeface="Tahoma" pitchFamily="34" charset="0"/>
              </a:rPr>
              <a:t>Затраты материалов</a:t>
            </a:r>
            <a:endParaRPr lang="ru-RU" sz="2000" dirty="0"/>
          </a:p>
        </p:txBody>
      </p:sp>
      <p:sp>
        <p:nvSpPr>
          <p:cNvPr id="10" name="Выноска со стрелками влево/вправо 9"/>
          <p:cNvSpPr/>
          <p:nvPr/>
        </p:nvSpPr>
        <p:spPr>
          <a:xfrm>
            <a:off x="4211960" y="2348880"/>
            <a:ext cx="1152128" cy="2736304"/>
          </a:xfrm>
          <a:prstGeom prst="left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340768"/>
            <a:ext cx="33123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ea typeface="Calibri" pitchFamily="34" charset="0"/>
                <a:cs typeface="Tahoma" pitchFamily="34" charset="0"/>
              </a:rPr>
              <a:t>Преднапряженные</a:t>
            </a:r>
            <a:r>
              <a:rPr lang="ru-RU" sz="1400" b="1" dirty="0" smtClean="0">
                <a:ea typeface="Calibri" pitchFamily="34" charset="0"/>
                <a:cs typeface="Tahoma" pitchFamily="34" charset="0"/>
              </a:rPr>
              <a:t> железобетонные плиты со сквозными крепежными каналами (3 канала вдоль длинной стороны плиты</a:t>
            </a:r>
            <a:r>
              <a:rPr lang="ru-RU" sz="1600" b="1" dirty="0" smtClean="0">
                <a:ea typeface="Calibri" pitchFamily="34" charset="0"/>
                <a:cs typeface="Tahoma" pitchFamily="34" charset="0"/>
              </a:rPr>
              <a:t>)</a:t>
            </a:r>
            <a:endParaRPr lang="ru-RU" sz="1600" b="1" dirty="0" smtClean="0"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1340768"/>
            <a:ext cx="27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ea typeface="Calibri" pitchFamily="34" charset="0"/>
                <a:cs typeface="Tahoma" pitchFamily="34" charset="0"/>
              </a:rPr>
              <a:t>Железобетонные шпалы для железных дорог по ГОСТ 10629-88-(ШС- АРС)</a:t>
            </a:r>
            <a:r>
              <a:rPr lang="ru-RU" sz="1400" b="1" dirty="0" smtClean="0">
                <a:ea typeface="Times New Roman" pitchFamily="18" charset="0"/>
                <a:cs typeface="Tahoma" pitchFamily="34" charset="0"/>
              </a:rPr>
              <a:t> - 4 280кг</a:t>
            </a:r>
            <a:endParaRPr lang="ru-RU" sz="1400" b="1" dirty="0" smtClean="0"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88024" y="1340768"/>
            <a:ext cx="0" cy="51125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1190951" cy="79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1" descr="График1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348880"/>
            <a:ext cx="2160240" cy="147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11560" y="4077072"/>
          <a:ext cx="4824536" cy="1913376"/>
        </p:xfrm>
        <a:graphic>
          <a:graphicData uri="http://schemas.openxmlformats.org/drawingml/2006/table">
            <a:tbl>
              <a:tblPr/>
              <a:tblGrid>
                <a:gridCol w="3100305"/>
                <a:gridCol w="1724231"/>
              </a:tblGrid>
              <a:tr h="31889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1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Из расчета на одну плиту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9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Затраты арматуры и дорожной сетки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60кг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9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Затраты пластиковых труб-вкладышей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2кг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9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Затраты стальных канатов    3,73=11,1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11,1 кг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9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Затраты амортизаторов 3шт. (резина)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 кг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96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Количество анкерных скреплений АРС-4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 шт.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436096" y="2211212"/>
          <a:ext cx="3456384" cy="4339590"/>
        </p:xfrm>
        <a:graphic>
          <a:graphicData uri="http://schemas.openxmlformats.org/drawingml/2006/table">
            <a:tbl>
              <a:tblPr/>
              <a:tblGrid>
                <a:gridCol w="2485489"/>
                <a:gridCol w="970895"/>
              </a:tblGrid>
              <a:tr h="189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Объем бетона на одну шпалу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0,109 куб.м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 стали на 1куб.м. бетона шпал в виде напрягаемой проволоки диаметром 3м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67,2 кг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одну шпалу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7,33 кг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Разделительная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проставка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на одну шпалу 0,037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х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0,074 кг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Закладных шайб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11,8 кг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Анкерные скрепляющие АРС -4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2шт. на одну шпалу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Узлы анкерного рельсового скрепления в виде анкеров АРС-4, включающих на 1шт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Анкер из высокопрочного чугуна с шаровидным графитом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4,1 -4,7 кг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среднее для расчетов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 кг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монорегулятор стальной (2шт)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0,35 кг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клемма стальная (2шт)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0,825 кг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подклеммник стальной (2шт)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0,218 кг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уголок изолирующий пластмассовый (2шт)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 032 кг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прокладка ЦП 204-АРС резиновая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0,52кг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 rot="2019861">
            <a:off x="5253746" y="1575311"/>
            <a:ext cx="7072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a typeface="Times New Roman" pitchFamily="18" charset="0"/>
                <a:cs typeface="Tahoma" pitchFamily="34" charset="0"/>
              </a:rPr>
              <a:t>2700 мм</a:t>
            </a:r>
            <a:endParaRPr lang="ru-RU" sz="1100" b="1" dirty="0"/>
          </a:p>
        </p:txBody>
      </p:sp>
      <p:sp>
        <p:nvSpPr>
          <p:cNvPr id="27" name="Прямоугольник 26"/>
          <p:cNvSpPr/>
          <p:nvPr/>
        </p:nvSpPr>
        <p:spPr>
          <a:xfrm rot="7615125">
            <a:off x="5591598" y="1916832"/>
            <a:ext cx="5645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ea typeface="Times New Roman" pitchFamily="18" charset="0"/>
                <a:cs typeface="Tahoma" pitchFamily="34" charset="0"/>
              </a:rPr>
              <a:t>300мм</a:t>
            </a:r>
            <a:endParaRPr lang="ru-RU" sz="1000" b="1" dirty="0"/>
          </a:p>
        </p:txBody>
      </p:sp>
      <p:sp>
        <p:nvSpPr>
          <p:cNvPr id="28" name="Прямоугольник 27"/>
          <p:cNvSpPr/>
          <p:nvPr/>
        </p:nvSpPr>
        <p:spPr>
          <a:xfrm rot="7232483">
            <a:off x="4953047" y="1863513"/>
            <a:ext cx="6959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ea typeface="Times New Roman" pitchFamily="18" charset="0"/>
                <a:cs typeface="Tahoma" pitchFamily="34" charset="0"/>
              </a:rPr>
              <a:t>145 мм</a:t>
            </a:r>
            <a:endParaRPr lang="ru-RU" sz="1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72639" y="2431921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ea typeface="Calibri" pitchFamily="34" charset="0"/>
                <a:cs typeface="Tahoma" pitchFamily="34" charset="0"/>
              </a:rPr>
              <a:t>3600х2400х140</a:t>
            </a:r>
            <a:endParaRPr lang="ru-RU" sz="12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419873" y="2575937"/>
            <a:ext cx="864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a typeface="Calibri" pitchFamily="34" charset="0"/>
                <a:cs typeface="Tahoma" pitchFamily="34" charset="0"/>
              </a:rPr>
              <a:t>8,64 кв.м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24437" y="2708920"/>
            <a:ext cx="859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ahoma" pitchFamily="34" charset="0"/>
              </a:rPr>
              <a:t>1,21 куб.м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19872" y="2852936"/>
            <a:ext cx="4748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ea typeface="Calibri" pitchFamily="34" charset="0"/>
                <a:cs typeface="Tahoma" pitchFamily="34" charset="0"/>
              </a:rPr>
              <a:t>2,9 т</a:t>
            </a:r>
            <a:endParaRPr lang="ru-R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699792" y="4509120"/>
            <a:ext cx="5976664" cy="201622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000" b="1" dirty="0" smtClean="0">
                <a:latin typeface="+mn-lt"/>
                <a:ea typeface="Calibri" pitchFamily="34" charset="0"/>
                <a:cs typeface="Tahoma" pitchFamily="34" charset="0"/>
              </a:rPr>
              <a:t>Сравнительные затраты материалов: плиты и шпалы </a:t>
            </a:r>
            <a:br>
              <a:rPr lang="ru-RU" sz="2000" b="1" dirty="0" smtClean="0">
                <a:latin typeface="+mn-lt"/>
                <a:ea typeface="Calibri" pitchFamily="34" charset="0"/>
                <a:cs typeface="Tahoma" pitchFamily="34" charset="0"/>
              </a:rPr>
            </a:br>
            <a:endParaRPr lang="ru-RU" sz="20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43808" y="1484784"/>
          <a:ext cx="5328593" cy="2880320"/>
        </p:xfrm>
        <a:graphic>
          <a:graphicData uri="http://schemas.openxmlformats.org/drawingml/2006/table">
            <a:tbl>
              <a:tblPr/>
              <a:tblGrid>
                <a:gridCol w="1924213"/>
                <a:gridCol w="1903368"/>
                <a:gridCol w="1501012"/>
              </a:tblGrid>
              <a:tr h="58275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7463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Шпального пути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9888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+mn-lt"/>
                          <a:ea typeface="Calibri"/>
                          <a:cs typeface="Times New Roman"/>
                        </a:rPr>
                        <a:t>Плитного</a:t>
                      </a: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 пути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Металл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37,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76 кг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29,66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кг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6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Бетон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0,22 м</a:t>
                      </a:r>
                      <a:r>
                        <a:rPr lang="ru-RU" sz="14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0,33 м</a:t>
                      </a:r>
                      <a:r>
                        <a:rPr lang="ru-RU" sz="1400" baseline="300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6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Пластмасса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0,128 кг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0,05 кг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75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Резина (прокладка)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2,08 кг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3,37 кг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72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Резиновые амортизаторы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0,81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7544" y="1312268"/>
            <a:ext cx="1728192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При допущении равных затрат на строительство нового верхнего строения пути на каждый метр, при увеличении затрат бетона на 0,11м</a:t>
            </a:r>
            <a:r>
              <a:rPr kumimoji="0" lang="ru-RU" sz="130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3 </a:t>
            </a:r>
            <a:r>
              <a:rPr kumimoji="0" lang="ru-RU" sz="13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возможно снижение затрат 8,1 кг металла, что только на 1км пути составляет более 8т.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Плюс экономия метала за счет перехода со стальных рельсов Р65 на рельсы Р50 при </a:t>
            </a:r>
            <a:r>
              <a:rPr kumimoji="0" lang="ru-RU" sz="13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плитном</a:t>
            </a:r>
            <a:r>
              <a:rPr kumimoji="0" lang="ru-RU" sz="13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пути по системе ИМЭТСТРОЙ, что дает экономию еще 30кг дорогой высококачественной стали на 1м пути, или 30т на 1км</a:t>
            </a:r>
            <a:r>
              <a:rPr kumimoji="0" lang="ru-RU" sz="13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843808" y="4777199"/>
            <a:ext cx="57606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Новое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подрельсовое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основание верхнего строения пути будет служить не менее 30-40 лет без ремонта.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Плитное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основание служит изолятором земляной призмы вместе со щебеночным слоем от климатических воздействий. Текущий ремонт новых путей будет сведен к оперативной смене рельсовых плетей, что оперативно позволяет сделать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разработанное и успешно эксплуатирующееся скрепление АРС-4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8748464" cy="5760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+mn-lt"/>
              </a:rPr>
              <a:t>Сборные и монолитные железобетонные: основные ограничения</a:t>
            </a:r>
            <a:endParaRPr lang="ru-RU" sz="2000" b="1" dirty="0">
              <a:latin typeface="+mn-lt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627784" y="1412776"/>
            <a:ext cx="0" cy="51125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771800" y="2557063"/>
            <a:ext cx="59046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Излишняя жесткость основания, оказывающая влияние на быстрый износ колесных пар</a:t>
            </a: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Незначительное влияние на изгибную прочность рельсов</a:t>
            </a: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ea typeface="Calibri" pitchFamily="34" charset="0"/>
                <a:cs typeface="Tahoma" pitchFamily="34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едостаточная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равнопрочность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основания пути по протяжению, особенно при применении сборных железобетонных плит заводского изготовления с большим расходом железобетона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340768"/>
            <a:ext cx="19442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ahoma" pitchFamily="34" charset="0"/>
              </a:rPr>
              <a:t>Сплошные (блочные) железобетонные опоры рельсов применяются  только при прокладке отдельных путей на мостах и тоннелях, а также как основания трамвайных путей</a:t>
            </a:r>
            <a:endParaRPr lang="ru-RU" sz="16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3337" y="4653135"/>
            <a:ext cx="3410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Современный </a:t>
            </a:r>
            <a:r>
              <a:rPr lang="ru-RU" sz="1600" dirty="0" err="1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СНиП</a:t>
            </a:r>
            <a:r>
              <a:rPr lang="ru-RU" sz="1600" dirty="0" smtClean="0">
                <a:solidFill>
                  <a:prstClr val="black"/>
                </a:solidFill>
                <a:ea typeface="Times New Roman" pitchFamily="18" charset="0"/>
                <a:cs typeface="Tahoma" pitchFamily="34" charset="0"/>
              </a:rPr>
              <a:t> 32-01-95 «Железные дороги колеи 1520 мм» в разделе 5 «Верхнее строение пути» не предусматривает применение железобетонных плит, рам или подобных опор</a:t>
            </a:r>
            <a:endParaRPr lang="ru-RU" sz="16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rot="11096384">
            <a:off x="3263624" y="4432564"/>
            <a:ext cx="4968552" cy="2170927"/>
          </a:xfrm>
          <a:prstGeom prst="wedgeEllipseCallout">
            <a:avLst/>
          </a:prstGeom>
          <a:solidFill>
            <a:schemeClr val="bg1">
              <a:alpha val="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12152"/>
            <a:ext cx="2376264" cy="126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81128"/>
            <a:ext cx="190627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5760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+mn-lt"/>
              </a:rPr>
              <a:t>Конкурентное преимущество: новые цементы </a:t>
            </a:r>
            <a:endParaRPr lang="ru-RU" sz="2000" b="1" dirty="0">
              <a:latin typeface="+mn-lt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7544" y="1340768"/>
            <a:ext cx="30963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Применение </a:t>
            </a:r>
            <a:r>
              <a:rPr lang="ru-RU" sz="1600" dirty="0" err="1" smtClean="0"/>
              <a:t>механохимически</a:t>
            </a:r>
            <a:r>
              <a:rPr lang="ru-RU" sz="1600" dirty="0" smtClean="0"/>
              <a:t> активированных цементов позволяет производить бетоны с </a:t>
            </a:r>
            <a:r>
              <a:rPr lang="ru-RU" sz="1600" dirty="0" err="1" smtClean="0"/>
              <a:t>водопоглощением</a:t>
            </a:r>
            <a:r>
              <a:rPr lang="ru-RU" sz="1600" dirty="0" smtClean="0"/>
              <a:t> не более 3%, водонепроницаемостью не ниже W10, морозостойкостью не менее 400 циклов, прочностью на сжатие, соответствующей маркам В40-В60. Такие бетоны обеспечат долговечность опорных пакетов плит по предлагаемому решению не менее 40-50 лет, что вместе с достижениями по производству стальных канатов систем </a:t>
            </a:r>
            <a:r>
              <a:rPr lang="en-US" sz="1600" dirty="0" smtClean="0"/>
              <a:t>GTI</a:t>
            </a:r>
            <a:r>
              <a:rPr lang="ru-RU" sz="1600" dirty="0" smtClean="0"/>
              <a:t> (США), </a:t>
            </a:r>
            <a:r>
              <a:rPr lang="en-US" sz="1600" dirty="0" smtClean="0"/>
              <a:t>DYWIDAG</a:t>
            </a:r>
            <a:r>
              <a:rPr lang="ru-RU" sz="1600" dirty="0" smtClean="0"/>
              <a:t> (Австрия) и современным скреплением позволяет свести ремонт путей только к замене непосредственно стальных рельсов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3779912" y="2204864"/>
            <a:ext cx="1080120" cy="482823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C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Clinker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527425">
            <a:off x="4888105" y="4034523"/>
            <a:ext cx="621981" cy="13127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816846">
            <a:off x="6894648" y="3068706"/>
            <a:ext cx="847116" cy="2000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6201966" y="3190081"/>
            <a:ext cx="579387" cy="1931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761198" y="4381956"/>
            <a:ext cx="830763" cy="17528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79912" y="3140968"/>
            <a:ext cx="115212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C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Polymer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additive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93955" y="2204864"/>
            <a:ext cx="1110493" cy="53110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C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Mineral additive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686253" y="4221088"/>
            <a:ext cx="1422251" cy="531106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C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Nanocement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844" y="1988840"/>
            <a:ext cx="1247444" cy="76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796136" y="1484784"/>
            <a:ext cx="133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Double-Roller   Crusher </a:t>
            </a:r>
            <a:endParaRPr lang="ru-RU" sz="1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296" y="4077072"/>
            <a:ext cx="939944" cy="72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Диаграмма 22"/>
          <p:cNvGraphicFramePr/>
          <p:nvPr/>
        </p:nvGraphicFramePr>
        <p:xfrm>
          <a:off x="3563888" y="4725144"/>
          <a:ext cx="3168352" cy="172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676456" cy="79208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+mn-lt"/>
              </a:rPr>
              <a:t>Конкурентное преимущество: локализация производств ж</a:t>
            </a:r>
            <a:r>
              <a:rPr lang="en-US" sz="2000" b="1" dirty="0" smtClean="0">
                <a:latin typeface="+mn-lt"/>
              </a:rPr>
              <a:t>/</a:t>
            </a:r>
            <a:r>
              <a:rPr lang="ru-RU" sz="2000" b="1" dirty="0" err="1" smtClean="0">
                <a:latin typeface="+mn-lt"/>
              </a:rPr>
              <a:t>д</a:t>
            </a:r>
            <a:r>
              <a:rPr lang="ru-RU" sz="2000" b="1" dirty="0" smtClean="0">
                <a:latin typeface="+mn-lt"/>
              </a:rPr>
              <a:t> плит в любой географической точке</a:t>
            </a:r>
            <a:endParaRPr lang="ru-RU" sz="2000" b="1" dirty="0">
              <a:latin typeface="+mn-lt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1412776"/>
            <a:ext cx="23042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Изготовление </a:t>
            </a:r>
            <a:r>
              <a:rPr lang="ru-RU" sz="1600" dirty="0" err="1" smtClean="0"/>
              <a:t>преднапряженных</a:t>
            </a:r>
            <a:r>
              <a:rPr lang="ru-RU" sz="1600" dirty="0" smtClean="0"/>
              <a:t> производство может быть освоено практически на любом заводе железобетонных изделий, производящих плиты для строительства автомобильных дорог и аэродромных дорожных покрытий (ПАГ), кстати, прекрасно показавших себя в эксплуатационных условиях Крайнего Севера и Сибири </a:t>
            </a:r>
            <a:endParaRPr lang="ru-RU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2807572" cy="187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61048"/>
            <a:ext cx="4282683" cy="2274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000" b="1" dirty="0" smtClean="0">
                <a:latin typeface="+mn-lt"/>
                <a:cs typeface="Tahoma" pitchFamily="34" charset="0"/>
              </a:rPr>
              <a:t>Стадии внедрения</a:t>
            </a:r>
            <a:endParaRPr lang="ru-RU" sz="20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71600" y="1451117"/>
            <a:ext cx="748883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ahoma" pitchFamily="34" charset="0"/>
              </a:rPr>
              <a:t>Построить экспериментальный участок пути на экспериментальном кольце </a:t>
            </a:r>
            <a:r>
              <a:rPr lang="ru-RU" sz="1600" dirty="0" err="1" smtClean="0">
                <a:ea typeface="Calibri" pitchFamily="34" charset="0"/>
                <a:cs typeface="Tahoma" pitchFamily="34" charset="0"/>
              </a:rPr>
              <a:t>ВНИИЖТа</a:t>
            </a:r>
            <a:r>
              <a:rPr lang="ru-RU" sz="1600" dirty="0" smtClean="0">
                <a:ea typeface="Calibri" pitchFamily="34" charset="0"/>
                <a:cs typeface="Tahoma" pitchFamily="34" charset="0"/>
              </a:rPr>
              <a:t> в г.Щербинка, Московской области и отработать все конструктивные и эксплуатационные характеристики нового верхнего строения пути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pPr lvl="0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cs typeface="Tahoma" pitchFamily="34" charset="0"/>
              </a:rPr>
              <a:t>Разработать технический регламент и национальный стандарт технологии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ahoma" pitchFamily="34" charset="0"/>
              </a:rPr>
              <a:t>Разместить производство </a:t>
            </a:r>
            <a:r>
              <a:rPr lang="ru-RU" sz="1600" dirty="0" err="1" smtClean="0">
                <a:ea typeface="Calibri" pitchFamily="34" charset="0"/>
                <a:cs typeface="Tahoma" pitchFamily="34" charset="0"/>
              </a:rPr>
              <a:t>преднапряженных</a:t>
            </a:r>
            <a:r>
              <a:rPr lang="ru-RU" sz="1600" dirty="0" smtClean="0">
                <a:ea typeface="Calibri" pitchFamily="34" charset="0"/>
                <a:cs typeface="Tahoma" pitchFamily="34" charset="0"/>
              </a:rPr>
              <a:t> железобетонных плит на заводах ЖБИ, в частности, производящих сегодня шпалы для железных дорог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Tahoma" pitchFamily="34" charset="0"/>
              </a:rPr>
              <a:t>Рассмотреть вариант размещения локального производства плит в точке, приближенной к строительным работам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547664" y="2276872"/>
            <a:ext cx="576064" cy="864096"/>
          </a:xfrm>
          <a:prstGeom prst="downArrow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851920" y="3501008"/>
            <a:ext cx="576064" cy="864096"/>
          </a:xfrm>
          <a:prstGeom prst="downArrow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92280" y="4797152"/>
            <a:ext cx="576064" cy="864096"/>
          </a:xfrm>
          <a:prstGeom prst="downArrow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700808"/>
            <a:ext cx="216024" cy="216024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3212976"/>
            <a:ext cx="216024" cy="216024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4581128"/>
            <a:ext cx="216024" cy="216024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5733256"/>
            <a:ext cx="216024" cy="2160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34888" y="2276872"/>
            <a:ext cx="8229600" cy="1656184"/>
          </a:xfrm>
          <a:prstGeom prst="rightArrow">
            <a:avLst/>
          </a:prstGeom>
          <a:solidFill>
            <a:srgbClr val="3F332D"/>
          </a:solidFill>
          <a:ln>
            <a:solidFill>
              <a:srgbClr val="3F33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company@imet-pro.com</a:t>
            </a:r>
            <a:endParaRPr lang="ru-RU" sz="2000" dirty="0"/>
          </a:p>
        </p:txBody>
      </p:sp>
      <p:pic>
        <p:nvPicPr>
          <p:cNvPr id="6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88832" cy="504056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latin typeface="+mn-lt"/>
              </a:rPr>
              <a:t>OHL projects in Ural Polar: orange line</a:t>
            </a:r>
            <a:endParaRPr lang="ru-RU" sz="1800" b="1" dirty="0">
              <a:latin typeface="+mn-lt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83569" y="1412776"/>
          <a:ext cx="7776863" cy="5112567"/>
        </p:xfrm>
        <a:graphic>
          <a:graphicData uri="http://schemas.openxmlformats.org/drawingml/2006/table">
            <a:tbl>
              <a:tblPr/>
              <a:tblGrid>
                <a:gridCol w="1814232"/>
                <a:gridCol w="1316425"/>
                <a:gridCol w="1238989"/>
                <a:gridCol w="1592985"/>
                <a:gridCol w="1814232"/>
              </a:tblGrid>
              <a:tr h="697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Route 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Length 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Investment,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mln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RUR, 1.01.2009 prices (VAT incl.)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Source of finance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Construction time-frame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7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Polunochnoye-Obskaya-Salekhard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railroad 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902,5 km 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102 538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The Investment Fund of the Russian Federation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2010 - 2015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5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Salekhard-Nadym railroad 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354,6 km 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57 007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The Investment Fund of the Russian Federation, off-budget sources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2010 - 2014 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64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Obskaya-Karskaya railroad 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573 km 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131 500 (Not VAT included) 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OJSC “Gazprom”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1986 - 2011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Tyumen-Agirish-Salekhard motorway 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795 km 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75 228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Budget of the Russian Federation constituent  entities 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2013 - 2019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71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Combined bridge on the Nadym river 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1335 running meters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7 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853,7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Budget of the Russian Federation constituent  entities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2010 - 2014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5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Combined bridge on the Ob river </a:t>
                      </a:r>
                    </a:p>
                  </a:txBody>
                  <a:tcPr marL="8676" marR="8676" marT="86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2439 running meters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38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318,5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Federal budget, budget of the Yamal-Nenets Autonomous Region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2010 - 2015 </a:t>
                      </a:r>
                    </a:p>
                  </a:txBody>
                  <a:tcPr marL="8676" marR="8676" marT="86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88832" cy="490066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latin typeface="+mn-lt"/>
              </a:rPr>
              <a:t>Mapping of </a:t>
            </a:r>
            <a:r>
              <a:rPr lang="en-US" sz="1800" b="1" dirty="0" err="1" smtClean="0">
                <a:latin typeface="+mn-lt"/>
              </a:rPr>
              <a:t>Salekhard</a:t>
            </a:r>
            <a:r>
              <a:rPr lang="en-US" sz="1800" b="1" dirty="0" smtClean="0">
                <a:latin typeface="+mn-lt"/>
              </a:rPr>
              <a:t> (</a:t>
            </a:r>
            <a:r>
              <a:rPr lang="ru-RU" sz="1800" b="1" dirty="0" smtClean="0">
                <a:latin typeface="+mn-lt"/>
              </a:rPr>
              <a:t>Салехард) – </a:t>
            </a:r>
            <a:r>
              <a:rPr lang="en-US" sz="1800" b="1" dirty="0" err="1" smtClean="0">
                <a:latin typeface="+mn-lt"/>
              </a:rPr>
              <a:t>Nadym</a:t>
            </a:r>
            <a:r>
              <a:rPr lang="en-US" sz="1800" b="1" dirty="0" smtClean="0">
                <a:latin typeface="+mn-lt"/>
              </a:rPr>
              <a:t> (</a:t>
            </a:r>
            <a:r>
              <a:rPr lang="ru-RU" sz="1800" b="1" dirty="0" smtClean="0">
                <a:latin typeface="+mn-lt"/>
              </a:rPr>
              <a:t>Надым)</a:t>
            </a:r>
            <a:r>
              <a:rPr lang="en-US" sz="1800" b="1" dirty="0" smtClean="0">
                <a:latin typeface="+mn-lt"/>
              </a:rPr>
              <a:t> project</a:t>
            </a:r>
            <a:endParaRPr lang="ru-RU" sz="1800" b="1" dirty="0">
              <a:latin typeface="+mn-lt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pic>
        <p:nvPicPr>
          <p:cNvPr id="10" name="Рисунок 10" descr="для презентации П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528392" cy="532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ЛАЙД_О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1" y="1772816"/>
            <a:ext cx="2928585" cy="219347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12" name="Группа 29"/>
          <p:cNvGrpSpPr>
            <a:grpSpLocks/>
          </p:cNvGrpSpPr>
          <p:nvPr/>
        </p:nvGrpSpPr>
        <p:grpSpPr bwMode="auto">
          <a:xfrm>
            <a:off x="5724128" y="4149080"/>
            <a:ext cx="3168352" cy="2409388"/>
            <a:chOff x="142844" y="3143248"/>
            <a:chExt cx="4071966" cy="3214710"/>
          </a:xfrm>
        </p:grpSpPr>
        <p:pic>
          <p:nvPicPr>
            <p:cNvPr id="14" name="Рисунок 13" descr="СЛАЙД_PV27ОбскойУзел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44" y="3143248"/>
              <a:ext cx="4071966" cy="3214710"/>
            </a:xfrm>
            <a:prstGeom prst="rect">
              <a:avLst/>
            </a:prstGeom>
            <a:noFill/>
            <a:ln w="9525">
              <a:solidFill>
                <a:srgbClr val="BB2E17"/>
              </a:solidFill>
              <a:miter lim="800000"/>
              <a:headEnd/>
              <a:tailEnd/>
            </a:ln>
          </p:spPr>
        </p:pic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H="1">
              <a:off x="2696438" y="4479836"/>
              <a:ext cx="138034" cy="235216"/>
            </a:xfrm>
            <a:prstGeom prst="line">
              <a:avLst/>
            </a:prstGeom>
            <a:noFill/>
            <a:ln w="9525">
              <a:solidFill>
                <a:srgbClr val="BB2E17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2687840" y="4214818"/>
              <a:ext cx="127781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u="sng" dirty="0" smtClean="0">
                  <a:solidFill>
                    <a:srgbClr val="000000"/>
                  </a:solidFill>
                </a:rPr>
                <a:t>Bridge on the Ob river</a:t>
              </a:r>
              <a:endParaRPr lang="en-US" sz="9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1214414" y="4572008"/>
              <a:ext cx="92806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dirty="0" err="1" smtClean="0">
                  <a:solidFill>
                    <a:srgbClr val="000000"/>
                  </a:solidFill>
                </a:rPr>
                <a:t>Labytnangi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1000100" y="5429264"/>
              <a:ext cx="858521" cy="230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dirty="0" err="1" smtClean="0">
                  <a:solidFill>
                    <a:srgbClr val="000000"/>
                  </a:solidFill>
                </a:rPr>
                <a:t>Vyndyada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3071802" y="6000768"/>
              <a:ext cx="798871" cy="230832"/>
            </a:xfrm>
            <a:prstGeom prst="rect">
              <a:avLst/>
            </a:prstGeom>
            <a:noFill/>
            <a:ln w="9525">
              <a:solidFill>
                <a:srgbClr val="BB2E17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dirty="0" err="1" smtClean="0">
                  <a:solidFill>
                    <a:srgbClr val="000000"/>
                  </a:solidFill>
                </a:rPr>
                <a:t>Salekhard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928662" y="3786190"/>
              <a:ext cx="87529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dirty="0" err="1" smtClean="0">
                  <a:solidFill>
                    <a:srgbClr val="000000"/>
                  </a:solidFill>
                </a:rPr>
                <a:t>Obskaya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214282" y="4429132"/>
              <a:ext cx="84792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dirty="0" smtClean="0">
                  <a:solidFill>
                    <a:srgbClr val="000000"/>
                  </a:solidFill>
                </a:rPr>
                <a:t>Obskaya-3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999563" y="3643314"/>
              <a:ext cx="109461" cy="120651"/>
            </a:xfrm>
            <a:prstGeom prst="ellipse">
              <a:avLst/>
            </a:prstGeom>
            <a:ln>
              <a:solidFill>
                <a:srgbClr val="BB2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000770" y="4572008"/>
              <a:ext cx="109461" cy="120651"/>
            </a:xfrm>
            <a:prstGeom prst="ellipse">
              <a:avLst/>
            </a:prstGeom>
            <a:ln>
              <a:solidFill>
                <a:srgbClr val="BB2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856533" y="4357694"/>
              <a:ext cx="109461" cy="12065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BB2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142592" y="5214950"/>
              <a:ext cx="109461" cy="12065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BB2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785721" y="5857892"/>
              <a:ext cx="113840" cy="1428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BB2E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8" name="Прямоугольник 33"/>
          <p:cNvSpPr>
            <a:spLocks noChangeArrowheads="1"/>
          </p:cNvSpPr>
          <p:nvPr/>
        </p:nvSpPr>
        <p:spPr bwMode="auto">
          <a:xfrm>
            <a:off x="4314588" y="1340768"/>
            <a:ext cx="2417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Obskoy</a:t>
            </a:r>
            <a:r>
              <a:rPr lang="en-US" b="1" dirty="0" smtClean="0"/>
              <a:t> junction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11960" y="3068960"/>
            <a:ext cx="864096" cy="216024"/>
          </a:xfrm>
          <a:prstGeom prst="rect">
            <a:avLst/>
          </a:prstGeom>
          <a:solidFill>
            <a:srgbClr val="F6FAC2"/>
          </a:solidFill>
          <a:ln>
            <a:solidFill>
              <a:srgbClr val="F3FC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979712" y="1052736"/>
            <a:ext cx="3816424" cy="22322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432048"/>
          </a:xfrm>
        </p:spPr>
        <p:txBody>
          <a:bodyPr>
            <a:noAutofit/>
          </a:bodyPr>
          <a:lstStyle/>
          <a:p>
            <a:pPr algn="l"/>
            <a:r>
              <a:rPr lang="en-US" sz="1800" b="1" dirty="0" err="1" smtClean="0">
                <a:latin typeface="+mn-lt"/>
              </a:rPr>
              <a:t>Salekhard</a:t>
            </a:r>
            <a:r>
              <a:rPr lang="en-US" sz="1800" b="1" dirty="0">
                <a:latin typeface="+mn-lt"/>
              </a:rPr>
              <a:t> </a:t>
            </a:r>
            <a:r>
              <a:rPr lang="ru-RU" sz="1800" b="1" dirty="0" smtClean="0">
                <a:latin typeface="+mn-lt"/>
              </a:rPr>
              <a:t> (Салехард) </a:t>
            </a:r>
            <a:r>
              <a:rPr lang="en-US" sz="1800" b="1" dirty="0" smtClean="0">
                <a:latin typeface="+mn-lt"/>
              </a:rPr>
              <a:t>– </a:t>
            </a:r>
            <a:r>
              <a:rPr lang="en-US" sz="1800" b="1" dirty="0" err="1" smtClean="0">
                <a:latin typeface="+mn-lt"/>
              </a:rPr>
              <a:t>Nadym</a:t>
            </a:r>
            <a:r>
              <a:rPr lang="en-US" sz="1800" b="1" dirty="0" smtClean="0">
                <a:latin typeface="+mn-lt"/>
              </a:rPr>
              <a:t> </a:t>
            </a:r>
            <a:r>
              <a:rPr lang="ru-RU" sz="1800" b="1" dirty="0" smtClean="0">
                <a:latin typeface="+mn-lt"/>
              </a:rPr>
              <a:t>(Надым) </a:t>
            </a:r>
            <a:r>
              <a:rPr lang="en-US" sz="1800" b="1" dirty="0" smtClean="0">
                <a:latin typeface="+mn-lt"/>
              </a:rPr>
              <a:t>railroad: technical and construction characteristics</a:t>
            </a:r>
            <a:endParaRPr lang="ru-RU" sz="1800" b="1" dirty="0">
              <a:latin typeface="+mn-lt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pic>
        <p:nvPicPr>
          <p:cNvPr id="10" name="Рисунок 11" descr="СЛАЙД_Салехард-Надым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2818651" cy="383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481293" y="1628800"/>
          <a:ext cx="4051147" cy="4699895"/>
        </p:xfrm>
        <a:graphic>
          <a:graphicData uri="http://schemas.openxmlformats.org/drawingml/2006/table">
            <a:tbl>
              <a:tblPr/>
              <a:tblGrid>
                <a:gridCol w="1366652"/>
                <a:gridCol w="1348670"/>
                <a:gridCol w="1335825"/>
              </a:tblGrid>
              <a:tr h="508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Characteristic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2" marR="7712" marT="7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Measuring unit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2" marR="7712" marT="7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Index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2" marR="7712" marT="77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Category under 32-01-95 Construction Norms and Regulations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Building length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354,6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Traction type, engine type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Diesel locomotive operation, 1,5x2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ТЭ116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Train load limit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tons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6000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Passing tracks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units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Stations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units 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2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amount of artificial constructions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units</a:t>
                      </a: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375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large-size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bridges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units/running meter</a:t>
                      </a: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17/3841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medium-size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bridges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units/running meter</a:t>
                      </a: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27/1583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motorway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over-crossings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units/running meter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12" marR="7712" marT="77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88832" cy="85010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000000"/>
                </a:solidFill>
              </a:rPr>
              <a:t/>
            </a:r>
            <a:br>
              <a:rPr lang="ru-RU" sz="1800" dirty="0" smtClean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C</a:t>
            </a:r>
            <a:r>
              <a:rPr lang="en-US" sz="2000" b="1" dirty="0" smtClean="0">
                <a:latin typeface="+mn-lt"/>
                <a:ea typeface="Times New Roman"/>
                <a:cs typeface="Times New Roman"/>
              </a:rPr>
              <a:t>ombined bridge across Ob river: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construction characteristics</a:t>
            </a:r>
            <a:endParaRPr lang="ru-RU" sz="2000" b="1" dirty="0">
              <a:latin typeface="+mn-lt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067944" y="1397000"/>
          <a:ext cx="4525004" cy="5011111"/>
        </p:xfrm>
        <a:graphic>
          <a:graphicData uri="http://schemas.openxmlformats.org/drawingml/2006/table">
            <a:tbl>
              <a:tblPr/>
              <a:tblGrid>
                <a:gridCol w="1381171"/>
                <a:gridCol w="1648493"/>
                <a:gridCol w="1495340"/>
              </a:tblGrid>
              <a:tr h="134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Characteristic 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Measuring unit 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Index 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Length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km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8,632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8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Motor road </a:t>
                      </a: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approaches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km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4,704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Designed speed (along the m/r)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km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Railway category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II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Motorway category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II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Length of the bridge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 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2439,8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8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Scheme of the riverbed part of the bridge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 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4x(2x110)+7x220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Number of railway lanes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Single-lane 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Overall size of the motor-transport passage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 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Г-11,5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Width of pavements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 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2x1,0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8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Bridge road way along the: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rail line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ballastless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along the reinforced concrete slabs 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motor-transport passage </a:t>
                      </a:r>
                    </a:p>
                  </a:txBody>
                  <a:tcPr marL="5544" marR="5544" marT="55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asphaltic concrete </a:t>
                      </a:r>
                    </a:p>
                  </a:txBody>
                  <a:tcPr marL="5544" marR="5544" marT="55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71241"/>
            <a:ext cx="3275856" cy="22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мост совмещенный скет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340768"/>
            <a:ext cx="3275856" cy="22027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68952" cy="940966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en-US" sz="2000" b="1" dirty="0" smtClean="0">
                <a:latin typeface="+mn-lt"/>
                <a:ea typeface="Calibri" pitchFamily="34" charset="0"/>
                <a:cs typeface="Tahoma" pitchFamily="34" charset="0"/>
              </a:rPr>
              <a:t>New owner of </a:t>
            </a:r>
            <a:r>
              <a:rPr lang="en-US" sz="2000" b="1" dirty="0" err="1" smtClean="0">
                <a:latin typeface="+mn-lt"/>
                <a:ea typeface="Calibri" pitchFamily="34" charset="0"/>
                <a:cs typeface="Tahoma" pitchFamily="34" charset="0"/>
              </a:rPr>
              <a:t>Yamaltransstroi</a:t>
            </a:r>
            <a:r>
              <a:rPr lang="ru-RU" sz="2000" b="1" dirty="0" smtClean="0">
                <a:latin typeface="+mn-lt"/>
                <a:ea typeface="Calibri" pitchFamily="34" charset="0"/>
                <a:cs typeface="Tahoma" pitchFamily="34" charset="0"/>
              </a:rPr>
              <a:t>:</a:t>
            </a:r>
            <a:r>
              <a:rPr lang="en-US" sz="2000" b="1" dirty="0" smtClean="0">
                <a:latin typeface="+mn-lt"/>
                <a:ea typeface="Calibri" pitchFamily="34" charset="0"/>
                <a:cs typeface="Tahoma" pitchFamily="34" charset="0"/>
              </a:rPr>
              <a:t> contractor of </a:t>
            </a:r>
            <a:r>
              <a:rPr lang="en-US" sz="2000" b="1" dirty="0" err="1" smtClean="0">
                <a:latin typeface="+mn-lt"/>
                <a:ea typeface="Calibri" pitchFamily="34" charset="0"/>
                <a:cs typeface="Tahoma" pitchFamily="34" charset="0"/>
              </a:rPr>
              <a:t>Salekhard-Nadym</a:t>
            </a:r>
            <a:r>
              <a:rPr lang="en-US" sz="2000" b="1" dirty="0" smtClean="0">
                <a:latin typeface="+mn-lt"/>
                <a:ea typeface="Calibri" pitchFamily="34" charset="0"/>
                <a:cs typeface="Tahoma" pitchFamily="34" charset="0"/>
              </a:rPr>
              <a:t> railroad project</a:t>
            </a:r>
            <a:endParaRPr lang="ru-RU" sz="2000" dirty="0"/>
          </a:p>
        </p:txBody>
      </p:sp>
      <p:pic>
        <p:nvPicPr>
          <p:cNvPr id="3073" name="Picture 1" descr="D:\Документы ИМЭТ\проект Урал\drevo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303923" cy="4824536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>
          <a:xfrm rot="5400000">
            <a:off x="5014124" y="1468465"/>
            <a:ext cx="405653" cy="1302387"/>
          </a:xfrm>
          <a:prstGeom prst="downArrow">
            <a:avLst>
              <a:gd name="adj1" fmla="val 59492"/>
              <a:gd name="adj2" fmla="val 50000"/>
            </a:avLst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1290698" cy="115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645024"/>
            <a:ext cx="1076611" cy="139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518721" y="5139189"/>
            <a:ext cx="2797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/>
              <a:t>Ziyad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Manasir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Gazprom’s</a:t>
            </a:r>
            <a:r>
              <a:rPr lang="en-US" sz="1400" b="1" dirty="0" smtClean="0"/>
              <a:t> man) </a:t>
            </a:r>
            <a:r>
              <a:rPr lang="en-US" sz="1400" dirty="0" smtClean="0"/>
              <a:t>(</a:t>
            </a:r>
            <a:r>
              <a:rPr lang="ru-RU" sz="1400" dirty="0" smtClean="0"/>
              <a:t>«</a:t>
            </a:r>
            <a:r>
              <a:rPr lang="en-US" sz="1400" dirty="0" err="1" smtClean="0"/>
              <a:t>Stroygazconsulting</a:t>
            </a:r>
            <a:r>
              <a:rPr lang="ru-RU" sz="1400" dirty="0" smtClean="0"/>
              <a:t>»)  </a:t>
            </a:r>
          </a:p>
          <a:p>
            <a:pPr algn="ctr"/>
            <a:r>
              <a:rPr lang="en-US" sz="1400" dirty="0" smtClean="0"/>
              <a:t>acquires </a:t>
            </a:r>
            <a:r>
              <a:rPr lang="en-US" sz="1400" dirty="0" err="1" smtClean="0"/>
              <a:t>Yamaltransstroi</a:t>
            </a:r>
            <a:r>
              <a:rPr lang="en-US" sz="1400" dirty="0" smtClean="0"/>
              <a:t> and its affiliated companies in 2011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308304" y="1556792"/>
            <a:ext cx="186159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Owner of </a:t>
            </a:r>
            <a:r>
              <a:rPr lang="en-US" sz="1400" dirty="0" err="1" smtClean="0"/>
              <a:t>Yamaltransstroi</a:t>
            </a:r>
            <a:r>
              <a:rPr lang="en-US" sz="1400" dirty="0" smtClean="0"/>
              <a:t> </a:t>
            </a:r>
            <a:r>
              <a:rPr lang="en-US" sz="1400" b="1" dirty="0" smtClean="0"/>
              <a:t>Igor </a:t>
            </a:r>
            <a:r>
              <a:rPr lang="en-US" sz="1400" b="1" dirty="0" err="1" smtClean="0"/>
              <a:t>Nak</a:t>
            </a:r>
            <a:r>
              <a:rPr lang="en-US" sz="1400" b="1" dirty="0" smtClean="0"/>
              <a:t> </a:t>
            </a:r>
            <a:r>
              <a:rPr lang="ru-RU" sz="1400" b="1" dirty="0" smtClean="0"/>
              <a:t>(</a:t>
            </a:r>
            <a:r>
              <a:rPr lang="en-US" sz="1400" b="1" dirty="0" smtClean="0"/>
              <a:t>over 50 interconnected companies) </a:t>
            </a:r>
            <a:r>
              <a:rPr lang="en-US" sz="1400" dirty="0" smtClean="0"/>
              <a:t>is accused </a:t>
            </a:r>
            <a:endParaRPr lang="ru-RU" sz="1400" dirty="0" smtClean="0"/>
          </a:p>
          <a:p>
            <a:r>
              <a:rPr lang="en-US" sz="1400" dirty="0" smtClean="0"/>
              <a:t>of fraud and asset siphoning in the amount of hundreds of millions $ (construction of </a:t>
            </a:r>
            <a:r>
              <a:rPr lang="en-US" sz="1400" dirty="0" err="1" smtClean="0"/>
              <a:t>Obskaya</a:t>
            </a:r>
            <a:r>
              <a:rPr lang="ru-RU" sz="1400" dirty="0" smtClean="0"/>
              <a:t>-</a:t>
            </a:r>
            <a:r>
              <a:rPr lang="en-US" sz="1400" dirty="0" err="1" smtClean="0"/>
              <a:t>Bovanenkovo-Karskaya</a:t>
            </a:r>
            <a:r>
              <a:rPr lang="en-US" sz="1400" dirty="0" smtClean="0"/>
              <a:t> railroad) </a:t>
            </a:r>
            <a:endParaRPr lang="ru-RU" sz="14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4716016" y="3933056"/>
            <a:ext cx="1512168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940966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en-US" sz="2000" b="1" dirty="0" smtClean="0">
                <a:latin typeface="+mn-lt"/>
                <a:ea typeface="Calibri" pitchFamily="34" charset="0"/>
                <a:cs typeface="Tahoma" pitchFamily="34" charset="0"/>
              </a:rPr>
              <a:t>Material costs for 1 km railway (concrete sleepers) on Russian market (as on 2009)</a:t>
            </a: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87624" y="1429082"/>
          <a:ext cx="7056786" cy="4952248"/>
        </p:xfrm>
        <a:graphic>
          <a:graphicData uri="http://schemas.openxmlformats.org/drawingml/2006/table">
            <a:tbl>
              <a:tblPr/>
              <a:tblGrid>
                <a:gridCol w="1186765"/>
                <a:gridCol w="1059156"/>
                <a:gridCol w="1059156"/>
                <a:gridCol w="947498"/>
                <a:gridCol w="947498"/>
                <a:gridCol w="947498"/>
                <a:gridCol w="909215"/>
              </a:tblGrid>
              <a:tr h="20714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Materials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costs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railroad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construction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made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concrete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sleepers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(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Russia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April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2009)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Title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Quantity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of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components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Weight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Cost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VAT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included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Cost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EURO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Sum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Euro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Sum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RUR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3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Concrete sleepers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1840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441,6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37,87034974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69681,44353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3 128 000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Rails R-65 25 m, T1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129,44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35 000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779,6836712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100922,2544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4 530 400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Cushion under  rail 143 CPU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3680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0,92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0,378703497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1393,628871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62 560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Lining (Chair) KB-65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3680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25,208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36000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801,9603475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20215,81644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907 488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Laying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under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KB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ЦП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328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3680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2,355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0,534640232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1967,476053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88 320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Assembly bolt with nut and washer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7360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6,227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58 000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1292,047227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8045,57808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361 166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3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insulating sleeve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7360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0,294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4,8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0,106928046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787,0349744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35 330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3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flat washer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7360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0,294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4,8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0,106928046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787,0349744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35 330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04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Screw terminal, complete with nut and washer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7360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4,195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50 000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1113,833816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4672,532858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209 750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3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Terminal PC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7360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4,858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44000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980,1737581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4761,639563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213 750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3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1R-65 Overlay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4,72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34000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757,4069949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3574,961016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160 480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M-27 bolt with nut and washer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0,544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60000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1336,600579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727,1107151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32 640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3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Crushed limestone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 м3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22,27667632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44553,35264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2 000 000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9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262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089,8641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83" marR="8283" marT="82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11 765 214</a:t>
                      </a:r>
                    </a:p>
                  </a:txBody>
                  <a:tcPr marL="8283" marR="8283" marT="16565" marB="1656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 txBox="1">
            <a:spLocks/>
          </p:cNvSpPr>
          <p:nvPr/>
        </p:nvSpPr>
        <p:spPr>
          <a:xfrm>
            <a:off x="467544" y="1340768"/>
            <a:ext cx="8219256" cy="4785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467544" y="1196751"/>
            <a:ext cx="835292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Логотип\лого ужа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6633"/>
            <a:ext cx="2051720" cy="44453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940966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en-US" sz="2000" b="1" dirty="0" smtClean="0">
                <a:latin typeface="+mn-lt"/>
                <a:ea typeface="Calibri" pitchFamily="34" charset="0"/>
                <a:cs typeface="Tahoma" pitchFamily="34" charset="0"/>
              </a:rPr>
              <a:t>Total standard construction costs for 1 km industrial railway (concrete sleepers) on Russian market in prices of 2010</a:t>
            </a:r>
            <a:endParaRPr lang="ru-RU" sz="2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2381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95536" y="148478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Industrial railroad of 3rd category  (R-50 sleepers )</a:t>
            </a:r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19872" y="1988840"/>
            <a:ext cx="4752976" cy="3878263"/>
            <a:chOff x="1296" y="1056"/>
            <a:chExt cx="2994" cy="2443"/>
          </a:xfrm>
          <a:solidFill>
            <a:srgbClr val="FF0000">
              <a:alpha val="0"/>
            </a:srgbClr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96" y="1056"/>
              <a:ext cx="2994" cy="2443"/>
              <a:chOff x="1296" y="1056"/>
              <a:chExt cx="2994" cy="2443"/>
            </a:xfrm>
            <a:grpFill/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2798" y="1056"/>
                <a:ext cx="1492" cy="1493"/>
              </a:xfrm>
              <a:custGeom>
                <a:avLst/>
                <a:gdLst>
                  <a:gd name="T0" fmla="*/ 0 w 1492"/>
                  <a:gd name="T1" fmla="*/ 0 h 1493"/>
                  <a:gd name="T2" fmla="*/ 1491 w 1492"/>
                  <a:gd name="T3" fmla="*/ 1193 h 1493"/>
                  <a:gd name="T4" fmla="*/ 1358 w 1492"/>
                  <a:gd name="T5" fmla="*/ 1203 h 1493"/>
                  <a:gd name="T6" fmla="*/ 1354 w 1492"/>
                  <a:gd name="T7" fmla="*/ 1230 h 1493"/>
                  <a:gd name="T8" fmla="*/ 1361 w 1492"/>
                  <a:gd name="T9" fmla="*/ 1263 h 1493"/>
                  <a:gd name="T10" fmla="*/ 1371 w 1492"/>
                  <a:gd name="T11" fmla="*/ 1303 h 1493"/>
                  <a:gd name="T12" fmla="*/ 1378 w 1492"/>
                  <a:gd name="T13" fmla="*/ 1341 h 1493"/>
                  <a:gd name="T14" fmla="*/ 1375 w 1492"/>
                  <a:gd name="T15" fmla="*/ 1377 h 1493"/>
                  <a:gd name="T16" fmla="*/ 1365 w 1492"/>
                  <a:gd name="T17" fmla="*/ 1413 h 1493"/>
                  <a:gd name="T18" fmla="*/ 1340 w 1492"/>
                  <a:gd name="T19" fmla="*/ 1442 h 1493"/>
                  <a:gd name="T20" fmla="*/ 1313 w 1492"/>
                  <a:gd name="T21" fmla="*/ 1466 h 1493"/>
                  <a:gd name="T22" fmla="*/ 1279 w 1492"/>
                  <a:gd name="T23" fmla="*/ 1482 h 1493"/>
                  <a:gd name="T24" fmla="*/ 1237 w 1492"/>
                  <a:gd name="T25" fmla="*/ 1492 h 1493"/>
                  <a:gd name="T26" fmla="*/ 1199 w 1492"/>
                  <a:gd name="T27" fmla="*/ 1493 h 1493"/>
                  <a:gd name="T28" fmla="*/ 1167 w 1492"/>
                  <a:gd name="T29" fmla="*/ 1489 h 1493"/>
                  <a:gd name="T30" fmla="*/ 1133 w 1492"/>
                  <a:gd name="T31" fmla="*/ 1478 h 1493"/>
                  <a:gd name="T32" fmla="*/ 1106 w 1492"/>
                  <a:gd name="T33" fmla="*/ 1460 h 1493"/>
                  <a:gd name="T34" fmla="*/ 1080 w 1492"/>
                  <a:gd name="T35" fmla="*/ 1432 h 1493"/>
                  <a:gd name="T36" fmla="*/ 1059 w 1492"/>
                  <a:gd name="T37" fmla="*/ 1401 h 1493"/>
                  <a:gd name="T38" fmla="*/ 1048 w 1492"/>
                  <a:gd name="T39" fmla="*/ 1359 h 1493"/>
                  <a:gd name="T40" fmla="*/ 1053 w 1492"/>
                  <a:gd name="T41" fmla="*/ 1316 h 1493"/>
                  <a:gd name="T42" fmla="*/ 1063 w 1492"/>
                  <a:gd name="T43" fmla="*/ 1273 h 1493"/>
                  <a:gd name="T44" fmla="*/ 1072 w 1492"/>
                  <a:gd name="T45" fmla="*/ 1231 h 1493"/>
                  <a:gd name="T46" fmla="*/ 1071 w 1492"/>
                  <a:gd name="T47" fmla="*/ 1211 h 1493"/>
                  <a:gd name="T48" fmla="*/ 818 w 1492"/>
                  <a:gd name="T49" fmla="*/ 1200 h 1493"/>
                  <a:gd name="T50" fmla="*/ 821 w 1492"/>
                  <a:gd name="T51" fmla="*/ 1130 h 1493"/>
                  <a:gd name="T52" fmla="*/ 816 w 1492"/>
                  <a:gd name="T53" fmla="*/ 1083 h 1493"/>
                  <a:gd name="T54" fmla="*/ 805 w 1492"/>
                  <a:gd name="T55" fmla="*/ 1055 h 1493"/>
                  <a:gd name="T56" fmla="*/ 785 w 1492"/>
                  <a:gd name="T57" fmla="*/ 1033 h 1493"/>
                  <a:gd name="T58" fmla="*/ 756 w 1492"/>
                  <a:gd name="T59" fmla="*/ 1018 h 1493"/>
                  <a:gd name="T60" fmla="*/ 721 w 1492"/>
                  <a:gd name="T61" fmla="*/ 1014 h 1493"/>
                  <a:gd name="T62" fmla="*/ 671 w 1492"/>
                  <a:gd name="T63" fmla="*/ 1017 h 1493"/>
                  <a:gd name="T64" fmla="*/ 623 w 1492"/>
                  <a:gd name="T65" fmla="*/ 1021 h 1493"/>
                  <a:gd name="T66" fmla="*/ 574 w 1492"/>
                  <a:gd name="T67" fmla="*/ 1021 h 1493"/>
                  <a:gd name="T68" fmla="*/ 524 w 1492"/>
                  <a:gd name="T69" fmla="*/ 1011 h 1493"/>
                  <a:gd name="T70" fmla="*/ 487 w 1492"/>
                  <a:gd name="T71" fmla="*/ 989 h 1493"/>
                  <a:gd name="T72" fmla="*/ 465 w 1492"/>
                  <a:gd name="T73" fmla="*/ 958 h 1493"/>
                  <a:gd name="T74" fmla="*/ 456 w 1492"/>
                  <a:gd name="T75" fmla="*/ 917 h 1493"/>
                  <a:gd name="T76" fmla="*/ 457 w 1492"/>
                  <a:gd name="T77" fmla="*/ 870 h 1493"/>
                  <a:gd name="T78" fmla="*/ 451 w 1492"/>
                  <a:gd name="T79" fmla="*/ 828 h 1493"/>
                  <a:gd name="T80" fmla="*/ 440 w 1492"/>
                  <a:gd name="T81" fmla="*/ 801 h 1493"/>
                  <a:gd name="T82" fmla="*/ 425 w 1492"/>
                  <a:gd name="T83" fmla="*/ 784 h 1493"/>
                  <a:gd name="T84" fmla="*/ 388 w 1492"/>
                  <a:gd name="T85" fmla="*/ 766 h 1493"/>
                  <a:gd name="T86" fmla="*/ 341 w 1492"/>
                  <a:gd name="T87" fmla="*/ 753 h 1493"/>
                  <a:gd name="T88" fmla="*/ 287 w 1492"/>
                  <a:gd name="T89" fmla="*/ 744 h 1493"/>
                  <a:gd name="T90" fmla="*/ 247 w 1492"/>
                  <a:gd name="T91" fmla="*/ 731 h 1493"/>
                  <a:gd name="T92" fmla="*/ 212 w 1492"/>
                  <a:gd name="T93" fmla="*/ 711 h 1493"/>
                  <a:gd name="T94" fmla="*/ 184 w 1492"/>
                  <a:gd name="T95" fmla="*/ 683 h 1493"/>
                  <a:gd name="T96" fmla="*/ 166 w 1492"/>
                  <a:gd name="T97" fmla="*/ 648 h 1493"/>
                  <a:gd name="T98" fmla="*/ 163 w 1492"/>
                  <a:gd name="T99" fmla="*/ 609 h 1493"/>
                  <a:gd name="T100" fmla="*/ 174 w 1492"/>
                  <a:gd name="T101" fmla="*/ 567 h 1493"/>
                  <a:gd name="T102" fmla="*/ 183 w 1492"/>
                  <a:gd name="T103" fmla="*/ 519 h 1493"/>
                  <a:gd name="T104" fmla="*/ 190 w 1492"/>
                  <a:gd name="T105" fmla="*/ 474 h 1493"/>
                  <a:gd name="T106" fmla="*/ 183 w 1492"/>
                  <a:gd name="T107" fmla="*/ 428 h 1493"/>
                  <a:gd name="T108" fmla="*/ 164 w 1492"/>
                  <a:gd name="T109" fmla="*/ 387 h 1493"/>
                  <a:gd name="T110" fmla="*/ 146 w 1492"/>
                  <a:gd name="T111" fmla="*/ 362 h 1493"/>
                  <a:gd name="T112" fmla="*/ 123 w 1492"/>
                  <a:gd name="T113" fmla="*/ 339 h 1493"/>
                  <a:gd name="T114" fmla="*/ 96 w 1492"/>
                  <a:gd name="T115" fmla="*/ 323 h 1493"/>
                  <a:gd name="T116" fmla="*/ 61 w 1492"/>
                  <a:gd name="T117" fmla="*/ 313 h 1493"/>
                  <a:gd name="T118" fmla="*/ 19 w 1492"/>
                  <a:gd name="T119" fmla="*/ 311 h 149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92"/>
                  <a:gd name="T181" fmla="*/ 0 h 1493"/>
                  <a:gd name="T182" fmla="*/ 1492 w 1492"/>
                  <a:gd name="T183" fmla="*/ 1493 h 149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92" h="1493">
                    <a:moveTo>
                      <a:pt x="0" y="311"/>
                    </a:moveTo>
                    <a:lnTo>
                      <a:pt x="0" y="0"/>
                    </a:lnTo>
                    <a:lnTo>
                      <a:pt x="1492" y="0"/>
                    </a:lnTo>
                    <a:lnTo>
                      <a:pt x="1491" y="1193"/>
                    </a:lnTo>
                    <a:lnTo>
                      <a:pt x="1364" y="1192"/>
                    </a:lnTo>
                    <a:lnTo>
                      <a:pt x="1358" y="1203"/>
                    </a:lnTo>
                    <a:lnTo>
                      <a:pt x="1354" y="1218"/>
                    </a:lnTo>
                    <a:lnTo>
                      <a:pt x="1354" y="1230"/>
                    </a:lnTo>
                    <a:lnTo>
                      <a:pt x="1356" y="1244"/>
                    </a:lnTo>
                    <a:lnTo>
                      <a:pt x="1361" y="1263"/>
                    </a:lnTo>
                    <a:lnTo>
                      <a:pt x="1366" y="1287"/>
                    </a:lnTo>
                    <a:lnTo>
                      <a:pt x="1371" y="1303"/>
                    </a:lnTo>
                    <a:lnTo>
                      <a:pt x="1375" y="1323"/>
                    </a:lnTo>
                    <a:lnTo>
                      <a:pt x="1378" y="1341"/>
                    </a:lnTo>
                    <a:lnTo>
                      <a:pt x="1378" y="1360"/>
                    </a:lnTo>
                    <a:lnTo>
                      <a:pt x="1375" y="1377"/>
                    </a:lnTo>
                    <a:lnTo>
                      <a:pt x="1371" y="1396"/>
                    </a:lnTo>
                    <a:lnTo>
                      <a:pt x="1365" y="1413"/>
                    </a:lnTo>
                    <a:lnTo>
                      <a:pt x="1354" y="1426"/>
                    </a:lnTo>
                    <a:lnTo>
                      <a:pt x="1340" y="1442"/>
                    </a:lnTo>
                    <a:lnTo>
                      <a:pt x="1326" y="1454"/>
                    </a:lnTo>
                    <a:lnTo>
                      <a:pt x="1313" y="1466"/>
                    </a:lnTo>
                    <a:lnTo>
                      <a:pt x="1297" y="1476"/>
                    </a:lnTo>
                    <a:lnTo>
                      <a:pt x="1279" y="1482"/>
                    </a:lnTo>
                    <a:lnTo>
                      <a:pt x="1257" y="1489"/>
                    </a:lnTo>
                    <a:lnTo>
                      <a:pt x="1237" y="1492"/>
                    </a:lnTo>
                    <a:lnTo>
                      <a:pt x="1218" y="1493"/>
                    </a:lnTo>
                    <a:lnTo>
                      <a:pt x="1199" y="1493"/>
                    </a:lnTo>
                    <a:lnTo>
                      <a:pt x="1181" y="1492"/>
                    </a:lnTo>
                    <a:lnTo>
                      <a:pt x="1167" y="1489"/>
                    </a:lnTo>
                    <a:lnTo>
                      <a:pt x="1150" y="1484"/>
                    </a:lnTo>
                    <a:lnTo>
                      <a:pt x="1133" y="1478"/>
                    </a:lnTo>
                    <a:lnTo>
                      <a:pt x="1120" y="1470"/>
                    </a:lnTo>
                    <a:lnTo>
                      <a:pt x="1106" y="1460"/>
                    </a:lnTo>
                    <a:lnTo>
                      <a:pt x="1093" y="1446"/>
                    </a:lnTo>
                    <a:lnTo>
                      <a:pt x="1080" y="1432"/>
                    </a:lnTo>
                    <a:lnTo>
                      <a:pt x="1068" y="1417"/>
                    </a:lnTo>
                    <a:lnTo>
                      <a:pt x="1059" y="1401"/>
                    </a:lnTo>
                    <a:lnTo>
                      <a:pt x="1053" y="1381"/>
                    </a:lnTo>
                    <a:lnTo>
                      <a:pt x="1048" y="1359"/>
                    </a:lnTo>
                    <a:lnTo>
                      <a:pt x="1048" y="1337"/>
                    </a:lnTo>
                    <a:lnTo>
                      <a:pt x="1053" y="1316"/>
                    </a:lnTo>
                    <a:lnTo>
                      <a:pt x="1058" y="1295"/>
                    </a:lnTo>
                    <a:lnTo>
                      <a:pt x="1063" y="1273"/>
                    </a:lnTo>
                    <a:lnTo>
                      <a:pt x="1070" y="1249"/>
                    </a:lnTo>
                    <a:lnTo>
                      <a:pt x="1072" y="1231"/>
                    </a:lnTo>
                    <a:lnTo>
                      <a:pt x="1072" y="1220"/>
                    </a:lnTo>
                    <a:lnTo>
                      <a:pt x="1071" y="1211"/>
                    </a:lnTo>
                    <a:lnTo>
                      <a:pt x="1067" y="1200"/>
                    </a:lnTo>
                    <a:lnTo>
                      <a:pt x="818" y="1200"/>
                    </a:lnTo>
                    <a:lnTo>
                      <a:pt x="822" y="1155"/>
                    </a:lnTo>
                    <a:lnTo>
                      <a:pt x="821" y="1130"/>
                    </a:lnTo>
                    <a:lnTo>
                      <a:pt x="818" y="1106"/>
                    </a:lnTo>
                    <a:lnTo>
                      <a:pt x="816" y="1083"/>
                    </a:lnTo>
                    <a:lnTo>
                      <a:pt x="812" y="1069"/>
                    </a:lnTo>
                    <a:lnTo>
                      <a:pt x="805" y="1055"/>
                    </a:lnTo>
                    <a:lnTo>
                      <a:pt x="798" y="1043"/>
                    </a:lnTo>
                    <a:lnTo>
                      <a:pt x="785" y="1033"/>
                    </a:lnTo>
                    <a:lnTo>
                      <a:pt x="770" y="1023"/>
                    </a:lnTo>
                    <a:lnTo>
                      <a:pt x="756" y="1018"/>
                    </a:lnTo>
                    <a:lnTo>
                      <a:pt x="743" y="1015"/>
                    </a:lnTo>
                    <a:lnTo>
                      <a:pt x="721" y="1014"/>
                    </a:lnTo>
                    <a:lnTo>
                      <a:pt x="695" y="1014"/>
                    </a:lnTo>
                    <a:lnTo>
                      <a:pt x="671" y="1017"/>
                    </a:lnTo>
                    <a:lnTo>
                      <a:pt x="644" y="1018"/>
                    </a:lnTo>
                    <a:lnTo>
                      <a:pt x="623" y="1021"/>
                    </a:lnTo>
                    <a:lnTo>
                      <a:pt x="596" y="1022"/>
                    </a:lnTo>
                    <a:lnTo>
                      <a:pt x="574" y="1021"/>
                    </a:lnTo>
                    <a:lnTo>
                      <a:pt x="554" y="1018"/>
                    </a:lnTo>
                    <a:lnTo>
                      <a:pt x="524" y="1011"/>
                    </a:lnTo>
                    <a:lnTo>
                      <a:pt x="505" y="1002"/>
                    </a:lnTo>
                    <a:lnTo>
                      <a:pt x="487" y="989"/>
                    </a:lnTo>
                    <a:lnTo>
                      <a:pt x="475" y="974"/>
                    </a:lnTo>
                    <a:lnTo>
                      <a:pt x="465" y="958"/>
                    </a:lnTo>
                    <a:lnTo>
                      <a:pt x="457" y="938"/>
                    </a:lnTo>
                    <a:lnTo>
                      <a:pt x="456" y="917"/>
                    </a:lnTo>
                    <a:lnTo>
                      <a:pt x="456" y="890"/>
                    </a:lnTo>
                    <a:lnTo>
                      <a:pt x="457" y="870"/>
                    </a:lnTo>
                    <a:lnTo>
                      <a:pt x="456" y="850"/>
                    </a:lnTo>
                    <a:lnTo>
                      <a:pt x="451" y="828"/>
                    </a:lnTo>
                    <a:lnTo>
                      <a:pt x="447" y="814"/>
                    </a:lnTo>
                    <a:lnTo>
                      <a:pt x="440" y="801"/>
                    </a:lnTo>
                    <a:lnTo>
                      <a:pt x="432" y="792"/>
                    </a:lnTo>
                    <a:lnTo>
                      <a:pt x="425" y="784"/>
                    </a:lnTo>
                    <a:lnTo>
                      <a:pt x="408" y="776"/>
                    </a:lnTo>
                    <a:lnTo>
                      <a:pt x="388" y="766"/>
                    </a:lnTo>
                    <a:lnTo>
                      <a:pt x="366" y="760"/>
                    </a:lnTo>
                    <a:lnTo>
                      <a:pt x="341" y="753"/>
                    </a:lnTo>
                    <a:lnTo>
                      <a:pt x="315" y="748"/>
                    </a:lnTo>
                    <a:lnTo>
                      <a:pt x="287" y="744"/>
                    </a:lnTo>
                    <a:lnTo>
                      <a:pt x="268" y="737"/>
                    </a:lnTo>
                    <a:lnTo>
                      <a:pt x="247" y="731"/>
                    </a:lnTo>
                    <a:lnTo>
                      <a:pt x="227" y="723"/>
                    </a:lnTo>
                    <a:lnTo>
                      <a:pt x="212" y="711"/>
                    </a:lnTo>
                    <a:lnTo>
                      <a:pt x="196" y="696"/>
                    </a:lnTo>
                    <a:lnTo>
                      <a:pt x="184" y="683"/>
                    </a:lnTo>
                    <a:lnTo>
                      <a:pt x="174" y="667"/>
                    </a:lnTo>
                    <a:lnTo>
                      <a:pt x="166" y="648"/>
                    </a:lnTo>
                    <a:lnTo>
                      <a:pt x="163" y="628"/>
                    </a:lnTo>
                    <a:lnTo>
                      <a:pt x="163" y="609"/>
                    </a:lnTo>
                    <a:lnTo>
                      <a:pt x="167" y="592"/>
                    </a:lnTo>
                    <a:lnTo>
                      <a:pt x="174" y="567"/>
                    </a:lnTo>
                    <a:lnTo>
                      <a:pt x="180" y="542"/>
                    </a:lnTo>
                    <a:lnTo>
                      <a:pt x="183" y="519"/>
                    </a:lnTo>
                    <a:lnTo>
                      <a:pt x="188" y="496"/>
                    </a:lnTo>
                    <a:lnTo>
                      <a:pt x="190" y="474"/>
                    </a:lnTo>
                    <a:lnTo>
                      <a:pt x="188" y="450"/>
                    </a:lnTo>
                    <a:lnTo>
                      <a:pt x="183" y="428"/>
                    </a:lnTo>
                    <a:lnTo>
                      <a:pt x="175" y="407"/>
                    </a:lnTo>
                    <a:lnTo>
                      <a:pt x="164" y="387"/>
                    </a:lnTo>
                    <a:lnTo>
                      <a:pt x="153" y="371"/>
                    </a:lnTo>
                    <a:lnTo>
                      <a:pt x="146" y="362"/>
                    </a:lnTo>
                    <a:lnTo>
                      <a:pt x="135" y="350"/>
                    </a:lnTo>
                    <a:lnTo>
                      <a:pt x="123" y="339"/>
                    </a:lnTo>
                    <a:lnTo>
                      <a:pt x="111" y="331"/>
                    </a:lnTo>
                    <a:lnTo>
                      <a:pt x="96" y="323"/>
                    </a:lnTo>
                    <a:lnTo>
                      <a:pt x="80" y="318"/>
                    </a:lnTo>
                    <a:lnTo>
                      <a:pt x="61" y="313"/>
                    </a:lnTo>
                    <a:lnTo>
                      <a:pt x="39" y="311"/>
                    </a:lnTo>
                    <a:lnTo>
                      <a:pt x="19" y="311"/>
                    </a:lnTo>
                    <a:lnTo>
                      <a:pt x="0" y="311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2789" y="2248"/>
                <a:ext cx="1501" cy="1251"/>
              </a:xfrm>
              <a:custGeom>
                <a:avLst/>
                <a:gdLst>
                  <a:gd name="T0" fmla="*/ 0 w 1501"/>
                  <a:gd name="T1" fmla="*/ 1251 h 1251"/>
                  <a:gd name="T2" fmla="*/ 1501 w 1501"/>
                  <a:gd name="T3" fmla="*/ 0 h 1251"/>
                  <a:gd name="T4" fmla="*/ 1361 w 1501"/>
                  <a:gd name="T5" fmla="*/ 24 h 1251"/>
                  <a:gd name="T6" fmla="*/ 1365 w 1501"/>
                  <a:gd name="T7" fmla="*/ 65 h 1251"/>
                  <a:gd name="T8" fmla="*/ 1380 w 1501"/>
                  <a:gd name="T9" fmla="*/ 121 h 1251"/>
                  <a:gd name="T10" fmla="*/ 1384 w 1501"/>
                  <a:gd name="T11" fmla="*/ 166 h 1251"/>
                  <a:gd name="T12" fmla="*/ 1375 w 1501"/>
                  <a:gd name="T13" fmla="*/ 213 h 1251"/>
                  <a:gd name="T14" fmla="*/ 1344 w 1501"/>
                  <a:gd name="T15" fmla="*/ 253 h 1251"/>
                  <a:gd name="T16" fmla="*/ 1305 w 1501"/>
                  <a:gd name="T17" fmla="*/ 282 h 1251"/>
                  <a:gd name="T18" fmla="*/ 1258 w 1501"/>
                  <a:gd name="T19" fmla="*/ 297 h 1251"/>
                  <a:gd name="T20" fmla="*/ 1191 w 1501"/>
                  <a:gd name="T21" fmla="*/ 295 h 1251"/>
                  <a:gd name="T22" fmla="*/ 1147 w 1501"/>
                  <a:gd name="T23" fmla="*/ 286 h 1251"/>
                  <a:gd name="T24" fmla="*/ 1103 w 1501"/>
                  <a:gd name="T25" fmla="*/ 254 h 1251"/>
                  <a:gd name="T26" fmla="*/ 1073 w 1501"/>
                  <a:gd name="T27" fmla="*/ 216 h 1251"/>
                  <a:gd name="T28" fmla="*/ 1060 w 1501"/>
                  <a:gd name="T29" fmla="*/ 174 h 1251"/>
                  <a:gd name="T30" fmla="*/ 1062 w 1501"/>
                  <a:gd name="T31" fmla="*/ 129 h 1251"/>
                  <a:gd name="T32" fmla="*/ 1073 w 1501"/>
                  <a:gd name="T33" fmla="*/ 88 h 1251"/>
                  <a:gd name="T34" fmla="*/ 1083 w 1501"/>
                  <a:gd name="T35" fmla="*/ 45 h 1251"/>
                  <a:gd name="T36" fmla="*/ 1078 w 1501"/>
                  <a:gd name="T37" fmla="*/ 5 h 1251"/>
                  <a:gd name="T38" fmla="*/ 829 w 1501"/>
                  <a:gd name="T39" fmla="*/ 49 h 1251"/>
                  <a:gd name="T40" fmla="*/ 825 w 1501"/>
                  <a:gd name="T41" fmla="*/ 105 h 1251"/>
                  <a:gd name="T42" fmla="*/ 822 w 1501"/>
                  <a:gd name="T43" fmla="*/ 152 h 1251"/>
                  <a:gd name="T44" fmla="*/ 811 w 1501"/>
                  <a:gd name="T45" fmla="*/ 192 h 1251"/>
                  <a:gd name="T46" fmla="*/ 789 w 1501"/>
                  <a:gd name="T47" fmla="*/ 218 h 1251"/>
                  <a:gd name="T48" fmla="*/ 757 w 1501"/>
                  <a:gd name="T49" fmla="*/ 233 h 1251"/>
                  <a:gd name="T50" fmla="*/ 722 w 1501"/>
                  <a:gd name="T51" fmla="*/ 237 h 1251"/>
                  <a:gd name="T52" fmla="*/ 680 w 1501"/>
                  <a:gd name="T53" fmla="*/ 234 h 1251"/>
                  <a:gd name="T54" fmla="*/ 641 w 1501"/>
                  <a:gd name="T55" fmla="*/ 232 h 1251"/>
                  <a:gd name="T56" fmla="*/ 591 w 1501"/>
                  <a:gd name="T57" fmla="*/ 229 h 1251"/>
                  <a:gd name="T58" fmla="*/ 547 w 1501"/>
                  <a:gd name="T59" fmla="*/ 234 h 1251"/>
                  <a:gd name="T60" fmla="*/ 507 w 1501"/>
                  <a:gd name="T61" fmla="*/ 250 h 1251"/>
                  <a:gd name="T62" fmla="*/ 477 w 1501"/>
                  <a:gd name="T63" fmla="*/ 278 h 1251"/>
                  <a:gd name="T64" fmla="*/ 460 w 1501"/>
                  <a:gd name="T65" fmla="*/ 313 h 1251"/>
                  <a:gd name="T66" fmla="*/ 460 w 1501"/>
                  <a:gd name="T67" fmla="*/ 353 h 1251"/>
                  <a:gd name="T68" fmla="*/ 460 w 1501"/>
                  <a:gd name="T69" fmla="*/ 397 h 1251"/>
                  <a:gd name="T70" fmla="*/ 451 w 1501"/>
                  <a:gd name="T71" fmla="*/ 433 h 1251"/>
                  <a:gd name="T72" fmla="*/ 433 w 1501"/>
                  <a:gd name="T73" fmla="*/ 462 h 1251"/>
                  <a:gd name="T74" fmla="*/ 396 w 1501"/>
                  <a:gd name="T75" fmla="*/ 482 h 1251"/>
                  <a:gd name="T76" fmla="*/ 355 w 1501"/>
                  <a:gd name="T77" fmla="*/ 494 h 1251"/>
                  <a:gd name="T78" fmla="*/ 307 w 1501"/>
                  <a:gd name="T79" fmla="*/ 504 h 1251"/>
                  <a:gd name="T80" fmla="*/ 265 w 1501"/>
                  <a:gd name="T81" fmla="*/ 515 h 1251"/>
                  <a:gd name="T82" fmla="*/ 228 w 1501"/>
                  <a:gd name="T83" fmla="*/ 530 h 1251"/>
                  <a:gd name="T84" fmla="*/ 201 w 1501"/>
                  <a:gd name="T85" fmla="*/ 551 h 1251"/>
                  <a:gd name="T86" fmla="*/ 178 w 1501"/>
                  <a:gd name="T87" fmla="*/ 584 h 1251"/>
                  <a:gd name="T88" fmla="*/ 166 w 1501"/>
                  <a:gd name="T89" fmla="*/ 626 h 1251"/>
                  <a:gd name="T90" fmla="*/ 171 w 1501"/>
                  <a:gd name="T91" fmla="*/ 668 h 1251"/>
                  <a:gd name="T92" fmla="*/ 184 w 1501"/>
                  <a:gd name="T93" fmla="*/ 721 h 1251"/>
                  <a:gd name="T94" fmla="*/ 192 w 1501"/>
                  <a:gd name="T95" fmla="*/ 767 h 1251"/>
                  <a:gd name="T96" fmla="*/ 189 w 1501"/>
                  <a:gd name="T97" fmla="*/ 810 h 1251"/>
                  <a:gd name="T98" fmla="*/ 178 w 1501"/>
                  <a:gd name="T99" fmla="*/ 850 h 1251"/>
                  <a:gd name="T100" fmla="*/ 160 w 1501"/>
                  <a:gd name="T101" fmla="*/ 890 h 1251"/>
                  <a:gd name="T102" fmla="*/ 130 w 1501"/>
                  <a:gd name="T103" fmla="*/ 934 h 1251"/>
                  <a:gd name="T104" fmla="*/ 100 w 1501"/>
                  <a:gd name="T105" fmla="*/ 962 h 1251"/>
                  <a:gd name="T106" fmla="*/ 69 w 1501"/>
                  <a:gd name="T107" fmla="*/ 980 h 1251"/>
                  <a:gd name="T108" fmla="*/ 22 w 1501"/>
                  <a:gd name="T109" fmla="*/ 989 h 125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01"/>
                  <a:gd name="T166" fmla="*/ 0 h 1251"/>
                  <a:gd name="T167" fmla="*/ 1501 w 1501"/>
                  <a:gd name="T168" fmla="*/ 1251 h 125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01" h="1251">
                    <a:moveTo>
                      <a:pt x="0" y="989"/>
                    </a:moveTo>
                    <a:lnTo>
                      <a:pt x="0" y="1251"/>
                    </a:lnTo>
                    <a:lnTo>
                      <a:pt x="1500" y="1251"/>
                    </a:lnTo>
                    <a:lnTo>
                      <a:pt x="1501" y="0"/>
                    </a:lnTo>
                    <a:lnTo>
                      <a:pt x="1367" y="0"/>
                    </a:lnTo>
                    <a:lnTo>
                      <a:pt x="1361" y="24"/>
                    </a:lnTo>
                    <a:lnTo>
                      <a:pt x="1361" y="41"/>
                    </a:lnTo>
                    <a:lnTo>
                      <a:pt x="1365" y="65"/>
                    </a:lnTo>
                    <a:lnTo>
                      <a:pt x="1372" y="90"/>
                    </a:lnTo>
                    <a:lnTo>
                      <a:pt x="1380" y="121"/>
                    </a:lnTo>
                    <a:lnTo>
                      <a:pt x="1384" y="145"/>
                    </a:lnTo>
                    <a:lnTo>
                      <a:pt x="1384" y="166"/>
                    </a:lnTo>
                    <a:lnTo>
                      <a:pt x="1381" y="190"/>
                    </a:lnTo>
                    <a:lnTo>
                      <a:pt x="1375" y="213"/>
                    </a:lnTo>
                    <a:lnTo>
                      <a:pt x="1361" y="234"/>
                    </a:lnTo>
                    <a:lnTo>
                      <a:pt x="1344" y="253"/>
                    </a:lnTo>
                    <a:lnTo>
                      <a:pt x="1326" y="270"/>
                    </a:lnTo>
                    <a:lnTo>
                      <a:pt x="1305" y="282"/>
                    </a:lnTo>
                    <a:lnTo>
                      <a:pt x="1280" y="291"/>
                    </a:lnTo>
                    <a:lnTo>
                      <a:pt x="1258" y="297"/>
                    </a:lnTo>
                    <a:lnTo>
                      <a:pt x="1227" y="298"/>
                    </a:lnTo>
                    <a:lnTo>
                      <a:pt x="1191" y="295"/>
                    </a:lnTo>
                    <a:lnTo>
                      <a:pt x="1167" y="291"/>
                    </a:lnTo>
                    <a:lnTo>
                      <a:pt x="1147" y="286"/>
                    </a:lnTo>
                    <a:lnTo>
                      <a:pt x="1127" y="274"/>
                    </a:lnTo>
                    <a:lnTo>
                      <a:pt x="1103" y="254"/>
                    </a:lnTo>
                    <a:lnTo>
                      <a:pt x="1087" y="236"/>
                    </a:lnTo>
                    <a:lnTo>
                      <a:pt x="1073" y="216"/>
                    </a:lnTo>
                    <a:lnTo>
                      <a:pt x="1065" y="194"/>
                    </a:lnTo>
                    <a:lnTo>
                      <a:pt x="1060" y="174"/>
                    </a:lnTo>
                    <a:lnTo>
                      <a:pt x="1060" y="152"/>
                    </a:lnTo>
                    <a:lnTo>
                      <a:pt x="1062" y="129"/>
                    </a:lnTo>
                    <a:lnTo>
                      <a:pt x="1067" y="108"/>
                    </a:lnTo>
                    <a:lnTo>
                      <a:pt x="1073" y="88"/>
                    </a:lnTo>
                    <a:lnTo>
                      <a:pt x="1079" y="67"/>
                    </a:lnTo>
                    <a:lnTo>
                      <a:pt x="1083" y="45"/>
                    </a:lnTo>
                    <a:lnTo>
                      <a:pt x="1083" y="27"/>
                    </a:lnTo>
                    <a:lnTo>
                      <a:pt x="1078" y="5"/>
                    </a:lnTo>
                    <a:lnTo>
                      <a:pt x="826" y="5"/>
                    </a:lnTo>
                    <a:lnTo>
                      <a:pt x="829" y="49"/>
                    </a:lnTo>
                    <a:lnTo>
                      <a:pt x="826" y="80"/>
                    </a:lnTo>
                    <a:lnTo>
                      <a:pt x="825" y="105"/>
                    </a:lnTo>
                    <a:lnTo>
                      <a:pt x="825" y="128"/>
                    </a:lnTo>
                    <a:lnTo>
                      <a:pt x="822" y="152"/>
                    </a:lnTo>
                    <a:lnTo>
                      <a:pt x="817" y="176"/>
                    </a:lnTo>
                    <a:lnTo>
                      <a:pt x="811" y="192"/>
                    </a:lnTo>
                    <a:lnTo>
                      <a:pt x="802" y="206"/>
                    </a:lnTo>
                    <a:lnTo>
                      <a:pt x="789" y="218"/>
                    </a:lnTo>
                    <a:lnTo>
                      <a:pt x="774" y="228"/>
                    </a:lnTo>
                    <a:lnTo>
                      <a:pt x="757" y="233"/>
                    </a:lnTo>
                    <a:lnTo>
                      <a:pt x="739" y="236"/>
                    </a:lnTo>
                    <a:lnTo>
                      <a:pt x="722" y="237"/>
                    </a:lnTo>
                    <a:lnTo>
                      <a:pt x="700" y="237"/>
                    </a:lnTo>
                    <a:lnTo>
                      <a:pt x="680" y="234"/>
                    </a:lnTo>
                    <a:lnTo>
                      <a:pt x="663" y="233"/>
                    </a:lnTo>
                    <a:lnTo>
                      <a:pt x="641" y="232"/>
                    </a:lnTo>
                    <a:lnTo>
                      <a:pt x="617" y="229"/>
                    </a:lnTo>
                    <a:lnTo>
                      <a:pt x="591" y="229"/>
                    </a:lnTo>
                    <a:lnTo>
                      <a:pt x="569" y="232"/>
                    </a:lnTo>
                    <a:lnTo>
                      <a:pt x="547" y="234"/>
                    </a:lnTo>
                    <a:lnTo>
                      <a:pt x="524" y="241"/>
                    </a:lnTo>
                    <a:lnTo>
                      <a:pt x="507" y="250"/>
                    </a:lnTo>
                    <a:lnTo>
                      <a:pt x="489" y="262"/>
                    </a:lnTo>
                    <a:lnTo>
                      <a:pt x="477" y="278"/>
                    </a:lnTo>
                    <a:lnTo>
                      <a:pt x="466" y="295"/>
                    </a:lnTo>
                    <a:lnTo>
                      <a:pt x="460" y="313"/>
                    </a:lnTo>
                    <a:lnTo>
                      <a:pt x="458" y="333"/>
                    </a:lnTo>
                    <a:lnTo>
                      <a:pt x="460" y="353"/>
                    </a:lnTo>
                    <a:lnTo>
                      <a:pt x="462" y="374"/>
                    </a:lnTo>
                    <a:lnTo>
                      <a:pt x="460" y="397"/>
                    </a:lnTo>
                    <a:lnTo>
                      <a:pt x="457" y="414"/>
                    </a:lnTo>
                    <a:lnTo>
                      <a:pt x="451" y="433"/>
                    </a:lnTo>
                    <a:lnTo>
                      <a:pt x="444" y="450"/>
                    </a:lnTo>
                    <a:lnTo>
                      <a:pt x="433" y="462"/>
                    </a:lnTo>
                    <a:lnTo>
                      <a:pt x="416" y="474"/>
                    </a:lnTo>
                    <a:lnTo>
                      <a:pt x="396" y="482"/>
                    </a:lnTo>
                    <a:lnTo>
                      <a:pt x="375" y="488"/>
                    </a:lnTo>
                    <a:lnTo>
                      <a:pt x="355" y="494"/>
                    </a:lnTo>
                    <a:lnTo>
                      <a:pt x="335" y="499"/>
                    </a:lnTo>
                    <a:lnTo>
                      <a:pt x="307" y="504"/>
                    </a:lnTo>
                    <a:lnTo>
                      <a:pt x="287" y="508"/>
                    </a:lnTo>
                    <a:lnTo>
                      <a:pt x="265" y="515"/>
                    </a:lnTo>
                    <a:lnTo>
                      <a:pt x="246" y="522"/>
                    </a:lnTo>
                    <a:lnTo>
                      <a:pt x="228" y="530"/>
                    </a:lnTo>
                    <a:lnTo>
                      <a:pt x="214" y="540"/>
                    </a:lnTo>
                    <a:lnTo>
                      <a:pt x="201" y="551"/>
                    </a:lnTo>
                    <a:lnTo>
                      <a:pt x="187" y="568"/>
                    </a:lnTo>
                    <a:lnTo>
                      <a:pt x="178" y="584"/>
                    </a:lnTo>
                    <a:lnTo>
                      <a:pt x="170" y="603"/>
                    </a:lnTo>
                    <a:lnTo>
                      <a:pt x="166" y="626"/>
                    </a:lnTo>
                    <a:lnTo>
                      <a:pt x="169" y="647"/>
                    </a:lnTo>
                    <a:lnTo>
                      <a:pt x="171" y="668"/>
                    </a:lnTo>
                    <a:lnTo>
                      <a:pt x="178" y="693"/>
                    </a:lnTo>
                    <a:lnTo>
                      <a:pt x="184" y="721"/>
                    </a:lnTo>
                    <a:lnTo>
                      <a:pt x="189" y="747"/>
                    </a:lnTo>
                    <a:lnTo>
                      <a:pt x="192" y="767"/>
                    </a:lnTo>
                    <a:lnTo>
                      <a:pt x="192" y="785"/>
                    </a:lnTo>
                    <a:lnTo>
                      <a:pt x="189" y="810"/>
                    </a:lnTo>
                    <a:lnTo>
                      <a:pt x="183" y="832"/>
                    </a:lnTo>
                    <a:lnTo>
                      <a:pt x="178" y="850"/>
                    </a:lnTo>
                    <a:lnTo>
                      <a:pt x="170" y="868"/>
                    </a:lnTo>
                    <a:lnTo>
                      <a:pt x="160" y="890"/>
                    </a:lnTo>
                    <a:lnTo>
                      <a:pt x="145" y="916"/>
                    </a:lnTo>
                    <a:lnTo>
                      <a:pt x="130" y="934"/>
                    </a:lnTo>
                    <a:lnTo>
                      <a:pt x="114" y="949"/>
                    </a:lnTo>
                    <a:lnTo>
                      <a:pt x="100" y="962"/>
                    </a:lnTo>
                    <a:lnTo>
                      <a:pt x="84" y="973"/>
                    </a:lnTo>
                    <a:lnTo>
                      <a:pt x="69" y="980"/>
                    </a:lnTo>
                    <a:lnTo>
                      <a:pt x="47" y="985"/>
                    </a:lnTo>
                    <a:lnTo>
                      <a:pt x="22" y="989"/>
                    </a:lnTo>
                    <a:lnTo>
                      <a:pt x="0" y="989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7"/>
              <p:cNvSpPr>
                <a:spLocks/>
              </p:cNvSpPr>
              <p:nvPr/>
            </p:nvSpPr>
            <p:spPr bwMode="auto">
              <a:xfrm>
                <a:off x="1296" y="2006"/>
                <a:ext cx="1493" cy="1493"/>
              </a:xfrm>
              <a:custGeom>
                <a:avLst/>
                <a:gdLst>
                  <a:gd name="T0" fmla="*/ 1493 w 1493"/>
                  <a:gd name="T1" fmla="*/ 1493 h 1493"/>
                  <a:gd name="T2" fmla="*/ 0 w 1493"/>
                  <a:gd name="T3" fmla="*/ 301 h 1493"/>
                  <a:gd name="T4" fmla="*/ 135 w 1493"/>
                  <a:gd name="T5" fmla="*/ 290 h 1493"/>
                  <a:gd name="T6" fmla="*/ 139 w 1493"/>
                  <a:gd name="T7" fmla="*/ 263 h 1493"/>
                  <a:gd name="T8" fmla="*/ 132 w 1493"/>
                  <a:gd name="T9" fmla="*/ 230 h 1493"/>
                  <a:gd name="T10" fmla="*/ 122 w 1493"/>
                  <a:gd name="T11" fmla="*/ 190 h 1493"/>
                  <a:gd name="T12" fmla="*/ 115 w 1493"/>
                  <a:gd name="T13" fmla="*/ 152 h 1493"/>
                  <a:gd name="T14" fmla="*/ 117 w 1493"/>
                  <a:gd name="T15" fmla="*/ 116 h 1493"/>
                  <a:gd name="T16" fmla="*/ 128 w 1493"/>
                  <a:gd name="T17" fmla="*/ 80 h 1493"/>
                  <a:gd name="T18" fmla="*/ 153 w 1493"/>
                  <a:gd name="T19" fmla="*/ 51 h 1493"/>
                  <a:gd name="T20" fmla="*/ 180 w 1493"/>
                  <a:gd name="T21" fmla="*/ 27 h 1493"/>
                  <a:gd name="T22" fmla="*/ 214 w 1493"/>
                  <a:gd name="T23" fmla="*/ 9 h 1493"/>
                  <a:gd name="T24" fmla="*/ 256 w 1493"/>
                  <a:gd name="T25" fmla="*/ 1 h 1493"/>
                  <a:gd name="T26" fmla="*/ 294 w 1493"/>
                  <a:gd name="T27" fmla="*/ 0 h 1493"/>
                  <a:gd name="T28" fmla="*/ 326 w 1493"/>
                  <a:gd name="T29" fmla="*/ 4 h 1493"/>
                  <a:gd name="T30" fmla="*/ 360 w 1493"/>
                  <a:gd name="T31" fmla="*/ 15 h 1493"/>
                  <a:gd name="T32" fmla="*/ 387 w 1493"/>
                  <a:gd name="T33" fmla="*/ 33 h 1493"/>
                  <a:gd name="T34" fmla="*/ 413 w 1493"/>
                  <a:gd name="T35" fmla="*/ 61 h 1493"/>
                  <a:gd name="T36" fmla="*/ 434 w 1493"/>
                  <a:gd name="T37" fmla="*/ 92 h 1493"/>
                  <a:gd name="T38" fmla="*/ 445 w 1493"/>
                  <a:gd name="T39" fmla="*/ 134 h 1493"/>
                  <a:gd name="T40" fmla="*/ 440 w 1493"/>
                  <a:gd name="T41" fmla="*/ 177 h 1493"/>
                  <a:gd name="T42" fmla="*/ 430 w 1493"/>
                  <a:gd name="T43" fmla="*/ 220 h 1493"/>
                  <a:gd name="T44" fmla="*/ 420 w 1493"/>
                  <a:gd name="T45" fmla="*/ 262 h 1493"/>
                  <a:gd name="T46" fmla="*/ 422 w 1493"/>
                  <a:gd name="T47" fmla="*/ 282 h 1493"/>
                  <a:gd name="T48" fmla="*/ 673 w 1493"/>
                  <a:gd name="T49" fmla="*/ 293 h 1493"/>
                  <a:gd name="T50" fmla="*/ 667 w 1493"/>
                  <a:gd name="T51" fmla="*/ 371 h 1493"/>
                  <a:gd name="T52" fmla="*/ 669 w 1493"/>
                  <a:gd name="T53" fmla="*/ 418 h 1493"/>
                  <a:gd name="T54" fmla="*/ 676 w 1493"/>
                  <a:gd name="T55" fmla="*/ 466 h 1493"/>
                  <a:gd name="T56" fmla="*/ 693 w 1493"/>
                  <a:gd name="T57" fmla="*/ 495 h 1493"/>
                  <a:gd name="T58" fmla="*/ 720 w 1493"/>
                  <a:gd name="T59" fmla="*/ 516 h 1493"/>
                  <a:gd name="T60" fmla="*/ 754 w 1493"/>
                  <a:gd name="T61" fmla="*/ 526 h 1493"/>
                  <a:gd name="T62" fmla="*/ 792 w 1493"/>
                  <a:gd name="T63" fmla="*/ 527 h 1493"/>
                  <a:gd name="T64" fmla="*/ 830 w 1493"/>
                  <a:gd name="T65" fmla="*/ 523 h 1493"/>
                  <a:gd name="T66" fmla="*/ 877 w 1493"/>
                  <a:gd name="T67" fmla="*/ 518 h 1493"/>
                  <a:gd name="T68" fmla="*/ 925 w 1493"/>
                  <a:gd name="T69" fmla="*/ 520 h 1493"/>
                  <a:gd name="T70" fmla="*/ 969 w 1493"/>
                  <a:gd name="T71" fmla="*/ 532 h 1493"/>
                  <a:gd name="T72" fmla="*/ 1005 w 1493"/>
                  <a:gd name="T73" fmla="*/ 554 h 1493"/>
                  <a:gd name="T74" fmla="*/ 1027 w 1493"/>
                  <a:gd name="T75" fmla="*/ 585 h 1493"/>
                  <a:gd name="T76" fmla="*/ 1036 w 1493"/>
                  <a:gd name="T77" fmla="*/ 623 h 1493"/>
                  <a:gd name="T78" fmla="*/ 1032 w 1493"/>
                  <a:gd name="T79" fmla="*/ 665 h 1493"/>
                  <a:gd name="T80" fmla="*/ 1036 w 1493"/>
                  <a:gd name="T81" fmla="*/ 705 h 1493"/>
                  <a:gd name="T82" fmla="*/ 1050 w 1493"/>
                  <a:gd name="T83" fmla="*/ 740 h 1493"/>
                  <a:gd name="T84" fmla="*/ 1076 w 1493"/>
                  <a:gd name="T85" fmla="*/ 764 h 1493"/>
                  <a:gd name="T86" fmla="*/ 1119 w 1493"/>
                  <a:gd name="T87" fmla="*/ 778 h 1493"/>
                  <a:gd name="T88" fmla="*/ 1159 w 1493"/>
                  <a:gd name="T89" fmla="*/ 789 h 1493"/>
                  <a:gd name="T90" fmla="*/ 1207 w 1493"/>
                  <a:gd name="T91" fmla="*/ 798 h 1493"/>
                  <a:gd name="T92" fmla="*/ 1247 w 1493"/>
                  <a:gd name="T93" fmla="*/ 812 h 1493"/>
                  <a:gd name="T94" fmla="*/ 1279 w 1493"/>
                  <a:gd name="T95" fmla="*/ 830 h 1493"/>
                  <a:gd name="T96" fmla="*/ 1307 w 1493"/>
                  <a:gd name="T97" fmla="*/ 858 h 1493"/>
                  <a:gd name="T98" fmla="*/ 1323 w 1493"/>
                  <a:gd name="T99" fmla="*/ 892 h 1493"/>
                  <a:gd name="T100" fmla="*/ 1325 w 1493"/>
                  <a:gd name="T101" fmla="*/ 938 h 1493"/>
                  <a:gd name="T102" fmla="*/ 1316 w 1493"/>
                  <a:gd name="T103" fmla="*/ 983 h 1493"/>
                  <a:gd name="T104" fmla="*/ 1303 w 1493"/>
                  <a:gd name="T105" fmla="*/ 1037 h 1493"/>
                  <a:gd name="T106" fmla="*/ 1300 w 1493"/>
                  <a:gd name="T107" fmla="*/ 1075 h 1493"/>
                  <a:gd name="T108" fmla="*/ 1309 w 1493"/>
                  <a:gd name="T109" fmla="*/ 1122 h 1493"/>
                  <a:gd name="T110" fmla="*/ 1326 w 1493"/>
                  <a:gd name="T111" fmla="*/ 1154 h 1493"/>
                  <a:gd name="T112" fmla="*/ 1353 w 1493"/>
                  <a:gd name="T113" fmla="*/ 1188 h 1493"/>
                  <a:gd name="T114" fmla="*/ 1389 w 1493"/>
                  <a:gd name="T115" fmla="*/ 1215 h 1493"/>
                  <a:gd name="T116" fmla="*/ 1427 w 1493"/>
                  <a:gd name="T117" fmla="*/ 1227 h 1493"/>
                  <a:gd name="T118" fmla="*/ 1470 w 1493"/>
                  <a:gd name="T119" fmla="*/ 1231 h 149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93"/>
                  <a:gd name="T181" fmla="*/ 0 h 1493"/>
                  <a:gd name="T182" fmla="*/ 1493 w 1493"/>
                  <a:gd name="T183" fmla="*/ 1493 h 149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93" h="1493">
                    <a:moveTo>
                      <a:pt x="1493" y="1230"/>
                    </a:moveTo>
                    <a:lnTo>
                      <a:pt x="1493" y="1493"/>
                    </a:lnTo>
                    <a:lnTo>
                      <a:pt x="0" y="1493"/>
                    </a:lnTo>
                    <a:lnTo>
                      <a:pt x="0" y="301"/>
                    </a:lnTo>
                    <a:lnTo>
                      <a:pt x="129" y="301"/>
                    </a:lnTo>
                    <a:lnTo>
                      <a:pt x="135" y="290"/>
                    </a:lnTo>
                    <a:lnTo>
                      <a:pt x="139" y="275"/>
                    </a:lnTo>
                    <a:lnTo>
                      <a:pt x="139" y="263"/>
                    </a:lnTo>
                    <a:lnTo>
                      <a:pt x="137" y="249"/>
                    </a:lnTo>
                    <a:lnTo>
                      <a:pt x="132" y="230"/>
                    </a:lnTo>
                    <a:lnTo>
                      <a:pt x="127" y="206"/>
                    </a:lnTo>
                    <a:lnTo>
                      <a:pt x="122" y="190"/>
                    </a:lnTo>
                    <a:lnTo>
                      <a:pt x="117" y="170"/>
                    </a:lnTo>
                    <a:lnTo>
                      <a:pt x="115" y="152"/>
                    </a:lnTo>
                    <a:lnTo>
                      <a:pt x="115" y="133"/>
                    </a:lnTo>
                    <a:lnTo>
                      <a:pt x="117" y="116"/>
                    </a:lnTo>
                    <a:lnTo>
                      <a:pt x="122" y="97"/>
                    </a:lnTo>
                    <a:lnTo>
                      <a:pt x="128" y="80"/>
                    </a:lnTo>
                    <a:lnTo>
                      <a:pt x="139" y="67"/>
                    </a:lnTo>
                    <a:lnTo>
                      <a:pt x="153" y="51"/>
                    </a:lnTo>
                    <a:lnTo>
                      <a:pt x="166" y="39"/>
                    </a:lnTo>
                    <a:lnTo>
                      <a:pt x="180" y="27"/>
                    </a:lnTo>
                    <a:lnTo>
                      <a:pt x="196" y="17"/>
                    </a:lnTo>
                    <a:lnTo>
                      <a:pt x="214" y="9"/>
                    </a:lnTo>
                    <a:lnTo>
                      <a:pt x="234" y="4"/>
                    </a:lnTo>
                    <a:lnTo>
                      <a:pt x="256" y="1"/>
                    </a:lnTo>
                    <a:lnTo>
                      <a:pt x="275" y="0"/>
                    </a:lnTo>
                    <a:lnTo>
                      <a:pt x="294" y="0"/>
                    </a:lnTo>
                    <a:lnTo>
                      <a:pt x="312" y="1"/>
                    </a:lnTo>
                    <a:lnTo>
                      <a:pt x="326" y="4"/>
                    </a:lnTo>
                    <a:lnTo>
                      <a:pt x="343" y="9"/>
                    </a:lnTo>
                    <a:lnTo>
                      <a:pt x="360" y="15"/>
                    </a:lnTo>
                    <a:lnTo>
                      <a:pt x="373" y="23"/>
                    </a:lnTo>
                    <a:lnTo>
                      <a:pt x="387" y="33"/>
                    </a:lnTo>
                    <a:lnTo>
                      <a:pt x="400" y="47"/>
                    </a:lnTo>
                    <a:lnTo>
                      <a:pt x="413" y="61"/>
                    </a:lnTo>
                    <a:lnTo>
                      <a:pt x="425" y="76"/>
                    </a:lnTo>
                    <a:lnTo>
                      <a:pt x="434" y="92"/>
                    </a:lnTo>
                    <a:lnTo>
                      <a:pt x="440" y="112"/>
                    </a:lnTo>
                    <a:lnTo>
                      <a:pt x="445" y="134"/>
                    </a:lnTo>
                    <a:lnTo>
                      <a:pt x="445" y="156"/>
                    </a:lnTo>
                    <a:lnTo>
                      <a:pt x="440" y="177"/>
                    </a:lnTo>
                    <a:lnTo>
                      <a:pt x="435" y="198"/>
                    </a:lnTo>
                    <a:lnTo>
                      <a:pt x="430" y="220"/>
                    </a:lnTo>
                    <a:lnTo>
                      <a:pt x="423" y="244"/>
                    </a:lnTo>
                    <a:lnTo>
                      <a:pt x="420" y="262"/>
                    </a:lnTo>
                    <a:lnTo>
                      <a:pt x="420" y="273"/>
                    </a:lnTo>
                    <a:lnTo>
                      <a:pt x="422" y="282"/>
                    </a:lnTo>
                    <a:lnTo>
                      <a:pt x="426" y="293"/>
                    </a:lnTo>
                    <a:lnTo>
                      <a:pt x="673" y="293"/>
                    </a:lnTo>
                    <a:lnTo>
                      <a:pt x="668" y="342"/>
                    </a:lnTo>
                    <a:lnTo>
                      <a:pt x="667" y="371"/>
                    </a:lnTo>
                    <a:lnTo>
                      <a:pt x="668" y="395"/>
                    </a:lnTo>
                    <a:lnTo>
                      <a:pt x="669" y="418"/>
                    </a:lnTo>
                    <a:lnTo>
                      <a:pt x="672" y="442"/>
                    </a:lnTo>
                    <a:lnTo>
                      <a:pt x="676" y="466"/>
                    </a:lnTo>
                    <a:lnTo>
                      <a:pt x="684" y="482"/>
                    </a:lnTo>
                    <a:lnTo>
                      <a:pt x="693" y="495"/>
                    </a:lnTo>
                    <a:lnTo>
                      <a:pt x="704" y="507"/>
                    </a:lnTo>
                    <a:lnTo>
                      <a:pt x="720" y="516"/>
                    </a:lnTo>
                    <a:lnTo>
                      <a:pt x="737" y="523"/>
                    </a:lnTo>
                    <a:lnTo>
                      <a:pt x="754" y="526"/>
                    </a:lnTo>
                    <a:lnTo>
                      <a:pt x="772" y="527"/>
                    </a:lnTo>
                    <a:lnTo>
                      <a:pt x="792" y="527"/>
                    </a:lnTo>
                    <a:lnTo>
                      <a:pt x="814" y="524"/>
                    </a:lnTo>
                    <a:lnTo>
                      <a:pt x="830" y="523"/>
                    </a:lnTo>
                    <a:lnTo>
                      <a:pt x="853" y="520"/>
                    </a:lnTo>
                    <a:lnTo>
                      <a:pt x="877" y="518"/>
                    </a:lnTo>
                    <a:lnTo>
                      <a:pt x="903" y="518"/>
                    </a:lnTo>
                    <a:lnTo>
                      <a:pt x="925" y="520"/>
                    </a:lnTo>
                    <a:lnTo>
                      <a:pt x="947" y="524"/>
                    </a:lnTo>
                    <a:lnTo>
                      <a:pt x="969" y="532"/>
                    </a:lnTo>
                    <a:lnTo>
                      <a:pt x="987" y="540"/>
                    </a:lnTo>
                    <a:lnTo>
                      <a:pt x="1005" y="554"/>
                    </a:lnTo>
                    <a:lnTo>
                      <a:pt x="1016" y="568"/>
                    </a:lnTo>
                    <a:lnTo>
                      <a:pt x="1027" y="585"/>
                    </a:lnTo>
                    <a:lnTo>
                      <a:pt x="1033" y="604"/>
                    </a:lnTo>
                    <a:lnTo>
                      <a:pt x="1036" y="623"/>
                    </a:lnTo>
                    <a:lnTo>
                      <a:pt x="1033" y="644"/>
                    </a:lnTo>
                    <a:lnTo>
                      <a:pt x="1032" y="665"/>
                    </a:lnTo>
                    <a:lnTo>
                      <a:pt x="1033" y="687"/>
                    </a:lnTo>
                    <a:lnTo>
                      <a:pt x="1036" y="705"/>
                    </a:lnTo>
                    <a:lnTo>
                      <a:pt x="1042" y="723"/>
                    </a:lnTo>
                    <a:lnTo>
                      <a:pt x="1050" y="740"/>
                    </a:lnTo>
                    <a:lnTo>
                      <a:pt x="1061" y="752"/>
                    </a:lnTo>
                    <a:lnTo>
                      <a:pt x="1076" y="764"/>
                    </a:lnTo>
                    <a:lnTo>
                      <a:pt x="1097" y="772"/>
                    </a:lnTo>
                    <a:lnTo>
                      <a:pt x="1119" y="778"/>
                    </a:lnTo>
                    <a:lnTo>
                      <a:pt x="1137" y="784"/>
                    </a:lnTo>
                    <a:lnTo>
                      <a:pt x="1159" y="789"/>
                    </a:lnTo>
                    <a:lnTo>
                      <a:pt x="1185" y="794"/>
                    </a:lnTo>
                    <a:lnTo>
                      <a:pt x="1207" y="798"/>
                    </a:lnTo>
                    <a:lnTo>
                      <a:pt x="1229" y="805"/>
                    </a:lnTo>
                    <a:lnTo>
                      <a:pt x="1247" y="812"/>
                    </a:lnTo>
                    <a:lnTo>
                      <a:pt x="1265" y="820"/>
                    </a:lnTo>
                    <a:lnTo>
                      <a:pt x="1279" y="830"/>
                    </a:lnTo>
                    <a:lnTo>
                      <a:pt x="1291" y="841"/>
                    </a:lnTo>
                    <a:lnTo>
                      <a:pt x="1307" y="858"/>
                    </a:lnTo>
                    <a:lnTo>
                      <a:pt x="1316" y="874"/>
                    </a:lnTo>
                    <a:lnTo>
                      <a:pt x="1323" y="892"/>
                    </a:lnTo>
                    <a:lnTo>
                      <a:pt x="1327" y="915"/>
                    </a:lnTo>
                    <a:lnTo>
                      <a:pt x="1325" y="938"/>
                    </a:lnTo>
                    <a:lnTo>
                      <a:pt x="1321" y="958"/>
                    </a:lnTo>
                    <a:lnTo>
                      <a:pt x="1316" y="983"/>
                    </a:lnTo>
                    <a:lnTo>
                      <a:pt x="1309" y="1011"/>
                    </a:lnTo>
                    <a:lnTo>
                      <a:pt x="1303" y="1037"/>
                    </a:lnTo>
                    <a:lnTo>
                      <a:pt x="1300" y="1058"/>
                    </a:lnTo>
                    <a:lnTo>
                      <a:pt x="1300" y="1075"/>
                    </a:lnTo>
                    <a:lnTo>
                      <a:pt x="1304" y="1100"/>
                    </a:lnTo>
                    <a:lnTo>
                      <a:pt x="1309" y="1122"/>
                    </a:lnTo>
                    <a:lnTo>
                      <a:pt x="1317" y="1138"/>
                    </a:lnTo>
                    <a:lnTo>
                      <a:pt x="1326" y="1154"/>
                    </a:lnTo>
                    <a:lnTo>
                      <a:pt x="1339" y="1171"/>
                    </a:lnTo>
                    <a:lnTo>
                      <a:pt x="1353" y="1188"/>
                    </a:lnTo>
                    <a:lnTo>
                      <a:pt x="1370" y="1203"/>
                    </a:lnTo>
                    <a:lnTo>
                      <a:pt x="1389" y="1215"/>
                    </a:lnTo>
                    <a:lnTo>
                      <a:pt x="1408" y="1222"/>
                    </a:lnTo>
                    <a:lnTo>
                      <a:pt x="1427" y="1227"/>
                    </a:lnTo>
                    <a:lnTo>
                      <a:pt x="1446" y="1230"/>
                    </a:lnTo>
                    <a:lnTo>
                      <a:pt x="1470" y="1231"/>
                    </a:lnTo>
                    <a:lnTo>
                      <a:pt x="1493" y="1230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1296" y="1056"/>
                <a:ext cx="1502" cy="1248"/>
              </a:xfrm>
              <a:custGeom>
                <a:avLst/>
                <a:gdLst>
                  <a:gd name="T0" fmla="*/ 1502 w 1502"/>
                  <a:gd name="T1" fmla="*/ 0 h 1248"/>
                  <a:gd name="T2" fmla="*/ 0 w 1502"/>
                  <a:gd name="T3" fmla="*/ 1246 h 1248"/>
                  <a:gd name="T4" fmla="*/ 141 w 1502"/>
                  <a:gd name="T5" fmla="*/ 1224 h 1248"/>
                  <a:gd name="T6" fmla="*/ 137 w 1502"/>
                  <a:gd name="T7" fmla="*/ 1183 h 1248"/>
                  <a:gd name="T8" fmla="*/ 122 w 1502"/>
                  <a:gd name="T9" fmla="*/ 1127 h 1248"/>
                  <a:gd name="T10" fmla="*/ 117 w 1502"/>
                  <a:gd name="T11" fmla="*/ 1082 h 1248"/>
                  <a:gd name="T12" fmla="*/ 127 w 1502"/>
                  <a:gd name="T13" fmla="*/ 1036 h 1248"/>
                  <a:gd name="T14" fmla="*/ 158 w 1502"/>
                  <a:gd name="T15" fmla="*/ 996 h 1248"/>
                  <a:gd name="T16" fmla="*/ 197 w 1502"/>
                  <a:gd name="T17" fmla="*/ 967 h 1248"/>
                  <a:gd name="T18" fmla="*/ 244 w 1502"/>
                  <a:gd name="T19" fmla="*/ 952 h 1248"/>
                  <a:gd name="T20" fmla="*/ 311 w 1502"/>
                  <a:gd name="T21" fmla="*/ 953 h 1248"/>
                  <a:gd name="T22" fmla="*/ 355 w 1502"/>
                  <a:gd name="T23" fmla="*/ 963 h 1248"/>
                  <a:gd name="T24" fmla="*/ 399 w 1502"/>
                  <a:gd name="T25" fmla="*/ 994 h 1248"/>
                  <a:gd name="T26" fmla="*/ 429 w 1502"/>
                  <a:gd name="T27" fmla="*/ 1033 h 1248"/>
                  <a:gd name="T28" fmla="*/ 442 w 1502"/>
                  <a:gd name="T29" fmla="*/ 1074 h 1248"/>
                  <a:gd name="T30" fmla="*/ 440 w 1502"/>
                  <a:gd name="T31" fmla="*/ 1119 h 1248"/>
                  <a:gd name="T32" fmla="*/ 429 w 1502"/>
                  <a:gd name="T33" fmla="*/ 1160 h 1248"/>
                  <a:gd name="T34" fmla="*/ 419 w 1502"/>
                  <a:gd name="T35" fmla="*/ 1203 h 1248"/>
                  <a:gd name="T36" fmla="*/ 424 w 1502"/>
                  <a:gd name="T37" fmla="*/ 1243 h 1248"/>
                  <a:gd name="T38" fmla="*/ 673 w 1502"/>
                  <a:gd name="T39" fmla="*/ 1199 h 1248"/>
                  <a:gd name="T40" fmla="*/ 676 w 1502"/>
                  <a:gd name="T41" fmla="*/ 1143 h 1248"/>
                  <a:gd name="T42" fmla="*/ 680 w 1502"/>
                  <a:gd name="T43" fmla="*/ 1097 h 1248"/>
                  <a:gd name="T44" fmla="*/ 691 w 1502"/>
                  <a:gd name="T45" fmla="*/ 1057 h 1248"/>
                  <a:gd name="T46" fmla="*/ 713 w 1502"/>
                  <a:gd name="T47" fmla="*/ 1030 h 1248"/>
                  <a:gd name="T48" fmla="*/ 745 w 1502"/>
                  <a:gd name="T49" fmla="*/ 1016 h 1248"/>
                  <a:gd name="T50" fmla="*/ 780 w 1502"/>
                  <a:gd name="T51" fmla="*/ 1012 h 1248"/>
                  <a:gd name="T52" fmla="*/ 822 w 1502"/>
                  <a:gd name="T53" fmla="*/ 1013 h 1248"/>
                  <a:gd name="T54" fmla="*/ 861 w 1502"/>
                  <a:gd name="T55" fmla="*/ 1017 h 1248"/>
                  <a:gd name="T56" fmla="*/ 911 w 1502"/>
                  <a:gd name="T57" fmla="*/ 1020 h 1248"/>
                  <a:gd name="T58" fmla="*/ 955 w 1502"/>
                  <a:gd name="T59" fmla="*/ 1013 h 1248"/>
                  <a:gd name="T60" fmla="*/ 995 w 1502"/>
                  <a:gd name="T61" fmla="*/ 998 h 1248"/>
                  <a:gd name="T62" fmla="*/ 1025 w 1502"/>
                  <a:gd name="T63" fmla="*/ 971 h 1248"/>
                  <a:gd name="T64" fmla="*/ 1042 w 1502"/>
                  <a:gd name="T65" fmla="*/ 936 h 1248"/>
                  <a:gd name="T66" fmla="*/ 1042 w 1502"/>
                  <a:gd name="T67" fmla="*/ 896 h 1248"/>
                  <a:gd name="T68" fmla="*/ 1042 w 1502"/>
                  <a:gd name="T69" fmla="*/ 852 h 1248"/>
                  <a:gd name="T70" fmla="*/ 1051 w 1502"/>
                  <a:gd name="T71" fmla="*/ 817 h 1248"/>
                  <a:gd name="T72" fmla="*/ 1069 w 1502"/>
                  <a:gd name="T73" fmla="*/ 787 h 1248"/>
                  <a:gd name="T74" fmla="*/ 1106 w 1502"/>
                  <a:gd name="T75" fmla="*/ 767 h 1248"/>
                  <a:gd name="T76" fmla="*/ 1147 w 1502"/>
                  <a:gd name="T77" fmla="*/ 755 h 1248"/>
                  <a:gd name="T78" fmla="*/ 1195 w 1502"/>
                  <a:gd name="T79" fmla="*/ 745 h 1248"/>
                  <a:gd name="T80" fmla="*/ 1237 w 1502"/>
                  <a:gd name="T81" fmla="*/ 734 h 1248"/>
                  <a:gd name="T82" fmla="*/ 1274 w 1502"/>
                  <a:gd name="T83" fmla="*/ 720 h 1248"/>
                  <a:gd name="T84" fmla="*/ 1301 w 1502"/>
                  <a:gd name="T85" fmla="*/ 698 h 1248"/>
                  <a:gd name="T86" fmla="*/ 1324 w 1502"/>
                  <a:gd name="T87" fmla="*/ 665 h 1248"/>
                  <a:gd name="T88" fmla="*/ 1336 w 1502"/>
                  <a:gd name="T89" fmla="*/ 623 h 1248"/>
                  <a:gd name="T90" fmla="*/ 1331 w 1502"/>
                  <a:gd name="T91" fmla="*/ 582 h 1248"/>
                  <a:gd name="T92" fmla="*/ 1318 w 1502"/>
                  <a:gd name="T93" fmla="*/ 528 h 1248"/>
                  <a:gd name="T94" fmla="*/ 1310 w 1502"/>
                  <a:gd name="T95" fmla="*/ 483 h 1248"/>
                  <a:gd name="T96" fmla="*/ 1313 w 1502"/>
                  <a:gd name="T97" fmla="*/ 439 h 1248"/>
                  <a:gd name="T98" fmla="*/ 1326 w 1502"/>
                  <a:gd name="T99" fmla="*/ 402 h 1248"/>
                  <a:gd name="T100" fmla="*/ 1348 w 1502"/>
                  <a:gd name="T101" fmla="*/ 369 h 1248"/>
                  <a:gd name="T102" fmla="*/ 1380 w 1502"/>
                  <a:gd name="T103" fmla="*/ 337 h 1248"/>
                  <a:gd name="T104" fmla="*/ 1418 w 1502"/>
                  <a:gd name="T105" fmla="*/ 319 h 1248"/>
                  <a:gd name="T106" fmla="*/ 1455 w 1502"/>
                  <a:gd name="T107" fmla="*/ 311 h 1248"/>
                  <a:gd name="T108" fmla="*/ 1502 w 1502"/>
                  <a:gd name="T109" fmla="*/ 311 h 12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02"/>
                  <a:gd name="T166" fmla="*/ 0 h 1248"/>
                  <a:gd name="T167" fmla="*/ 1502 w 1502"/>
                  <a:gd name="T168" fmla="*/ 1248 h 12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02" h="1248">
                    <a:moveTo>
                      <a:pt x="1502" y="311"/>
                    </a:moveTo>
                    <a:lnTo>
                      <a:pt x="1502" y="0"/>
                    </a:lnTo>
                    <a:lnTo>
                      <a:pt x="0" y="0"/>
                    </a:lnTo>
                    <a:lnTo>
                      <a:pt x="0" y="1246"/>
                    </a:lnTo>
                    <a:lnTo>
                      <a:pt x="135" y="1248"/>
                    </a:lnTo>
                    <a:lnTo>
                      <a:pt x="141" y="1224"/>
                    </a:lnTo>
                    <a:lnTo>
                      <a:pt x="141" y="1207"/>
                    </a:lnTo>
                    <a:lnTo>
                      <a:pt x="137" y="1183"/>
                    </a:lnTo>
                    <a:lnTo>
                      <a:pt x="130" y="1158"/>
                    </a:lnTo>
                    <a:lnTo>
                      <a:pt x="122" y="1127"/>
                    </a:lnTo>
                    <a:lnTo>
                      <a:pt x="118" y="1103"/>
                    </a:lnTo>
                    <a:lnTo>
                      <a:pt x="117" y="1082"/>
                    </a:lnTo>
                    <a:lnTo>
                      <a:pt x="121" y="1058"/>
                    </a:lnTo>
                    <a:lnTo>
                      <a:pt x="127" y="1036"/>
                    </a:lnTo>
                    <a:lnTo>
                      <a:pt x="141" y="1013"/>
                    </a:lnTo>
                    <a:lnTo>
                      <a:pt x="158" y="996"/>
                    </a:lnTo>
                    <a:lnTo>
                      <a:pt x="176" y="978"/>
                    </a:lnTo>
                    <a:lnTo>
                      <a:pt x="197" y="967"/>
                    </a:lnTo>
                    <a:lnTo>
                      <a:pt x="222" y="956"/>
                    </a:lnTo>
                    <a:lnTo>
                      <a:pt x="244" y="952"/>
                    </a:lnTo>
                    <a:lnTo>
                      <a:pt x="275" y="951"/>
                    </a:lnTo>
                    <a:lnTo>
                      <a:pt x="311" y="953"/>
                    </a:lnTo>
                    <a:lnTo>
                      <a:pt x="335" y="956"/>
                    </a:lnTo>
                    <a:lnTo>
                      <a:pt x="355" y="963"/>
                    </a:lnTo>
                    <a:lnTo>
                      <a:pt x="375" y="975"/>
                    </a:lnTo>
                    <a:lnTo>
                      <a:pt x="399" y="994"/>
                    </a:lnTo>
                    <a:lnTo>
                      <a:pt x="415" y="1013"/>
                    </a:lnTo>
                    <a:lnTo>
                      <a:pt x="429" y="1033"/>
                    </a:lnTo>
                    <a:lnTo>
                      <a:pt x="437" y="1054"/>
                    </a:lnTo>
                    <a:lnTo>
                      <a:pt x="442" y="1074"/>
                    </a:lnTo>
                    <a:lnTo>
                      <a:pt x="442" y="1097"/>
                    </a:lnTo>
                    <a:lnTo>
                      <a:pt x="440" y="1119"/>
                    </a:lnTo>
                    <a:lnTo>
                      <a:pt x="435" y="1140"/>
                    </a:lnTo>
                    <a:lnTo>
                      <a:pt x="429" y="1160"/>
                    </a:lnTo>
                    <a:lnTo>
                      <a:pt x="423" y="1182"/>
                    </a:lnTo>
                    <a:lnTo>
                      <a:pt x="419" y="1203"/>
                    </a:lnTo>
                    <a:lnTo>
                      <a:pt x="419" y="1221"/>
                    </a:lnTo>
                    <a:lnTo>
                      <a:pt x="424" y="1243"/>
                    </a:lnTo>
                    <a:lnTo>
                      <a:pt x="676" y="1243"/>
                    </a:lnTo>
                    <a:lnTo>
                      <a:pt x="673" y="1199"/>
                    </a:lnTo>
                    <a:lnTo>
                      <a:pt x="676" y="1167"/>
                    </a:lnTo>
                    <a:lnTo>
                      <a:pt x="676" y="1143"/>
                    </a:lnTo>
                    <a:lnTo>
                      <a:pt x="677" y="1121"/>
                    </a:lnTo>
                    <a:lnTo>
                      <a:pt x="680" y="1097"/>
                    </a:lnTo>
                    <a:lnTo>
                      <a:pt x="685" y="1073"/>
                    </a:lnTo>
                    <a:lnTo>
                      <a:pt x="691" y="1057"/>
                    </a:lnTo>
                    <a:lnTo>
                      <a:pt x="700" y="1042"/>
                    </a:lnTo>
                    <a:lnTo>
                      <a:pt x="713" y="1030"/>
                    </a:lnTo>
                    <a:lnTo>
                      <a:pt x="728" y="1021"/>
                    </a:lnTo>
                    <a:lnTo>
                      <a:pt x="745" y="1016"/>
                    </a:lnTo>
                    <a:lnTo>
                      <a:pt x="763" y="1013"/>
                    </a:lnTo>
                    <a:lnTo>
                      <a:pt x="780" y="1012"/>
                    </a:lnTo>
                    <a:lnTo>
                      <a:pt x="802" y="1012"/>
                    </a:lnTo>
                    <a:lnTo>
                      <a:pt x="822" y="1013"/>
                    </a:lnTo>
                    <a:lnTo>
                      <a:pt x="839" y="1016"/>
                    </a:lnTo>
                    <a:lnTo>
                      <a:pt x="861" y="1017"/>
                    </a:lnTo>
                    <a:lnTo>
                      <a:pt x="885" y="1020"/>
                    </a:lnTo>
                    <a:lnTo>
                      <a:pt x="911" y="1020"/>
                    </a:lnTo>
                    <a:lnTo>
                      <a:pt x="933" y="1017"/>
                    </a:lnTo>
                    <a:lnTo>
                      <a:pt x="955" y="1013"/>
                    </a:lnTo>
                    <a:lnTo>
                      <a:pt x="978" y="1008"/>
                    </a:lnTo>
                    <a:lnTo>
                      <a:pt x="995" y="998"/>
                    </a:lnTo>
                    <a:lnTo>
                      <a:pt x="1013" y="986"/>
                    </a:lnTo>
                    <a:lnTo>
                      <a:pt x="1025" y="971"/>
                    </a:lnTo>
                    <a:lnTo>
                      <a:pt x="1036" y="953"/>
                    </a:lnTo>
                    <a:lnTo>
                      <a:pt x="1042" y="936"/>
                    </a:lnTo>
                    <a:lnTo>
                      <a:pt x="1044" y="916"/>
                    </a:lnTo>
                    <a:lnTo>
                      <a:pt x="1042" y="896"/>
                    </a:lnTo>
                    <a:lnTo>
                      <a:pt x="1040" y="875"/>
                    </a:lnTo>
                    <a:lnTo>
                      <a:pt x="1042" y="852"/>
                    </a:lnTo>
                    <a:lnTo>
                      <a:pt x="1045" y="835"/>
                    </a:lnTo>
                    <a:lnTo>
                      <a:pt x="1051" y="817"/>
                    </a:lnTo>
                    <a:lnTo>
                      <a:pt x="1058" y="799"/>
                    </a:lnTo>
                    <a:lnTo>
                      <a:pt x="1069" y="787"/>
                    </a:lnTo>
                    <a:lnTo>
                      <a:pt x="1086" y="775"/>
                    </a:lnTo>
                    <a:lnTo>
                      <a:pt x="1106" y="767"/>
                    </a:lnTo>
                    <a:lnTo>
                      <a:pt x="1127" y="761"/>
                    </a:lnTo>
                    <a:lnTo>
                      <a:pt x="1147" y="755"/>
                    </a:lnTo>
                    <a:lnTo>
                      <a:pt x="1167" y="750"/>
                    </a:lnTo>
                    <a:lnTo>
                      <a:pt x="1195" y="745"/>
                    </a:lnTo>
                    <a:lnTo>
                      <a:pt x="1215" y="741"/>
                    </a:lnTo>
                    <a:lnTo>
                      <a:pt x="1237" y="734"/>
                    </a:lnTo>
                    <a:lnTo>
                      <a:pt x="1256" y="728"/>
                    </a:lnTo>
                    <a:lnTo>
                      <a:pt x="1274" y="720"/>
                    </a:lnTo>
                    <a:lnTo>
                      <a:pt x="1288" y="709"/>
                    </a:lnTo>
                    <a:lnTo>
                      <a:pt x="1301" y="698"/>
                    </a:lnTo>
                    <a:lnTo>
                      <a:pt x="1315" y="681"/>
                    </a:lnTo>
                    <a:lnTo>
                      <a:pt x="1324" y="665"/>
                    </a:lnTo>
                    <a:lnTo>
                      <a:pt x="1332" y="647"/>
                    </a:lnTo>
                    <a:lnTo>
                      <a:pt x="1336" y="623"/>
                    </a:lnTo>
                    <a:lnTo>
                      <a:pt x="1333" y="603"/>
                    </a:lnTo>
                    <a:lnTo>
                      <a:pt x="1331" y="582"/>
                    </a:lnTo>
                    <a:lnTo>
                      <a:pt x="1324" y="556"/>
                    </a:lnTo>
                    <a:lnTo>
                      <a:pt x="1318" y="528"/>
                    </a:lnTo>
                    <a:lnTo>
                      <a:pt x="1311" y="503"/>
                    </a:lnTo>
                    <a:lnTo>
                      <a:pt x="1310" y="483"/>
                    </a:lnTo>
                    <a:lnTo>
                      <a:pt x="1310" y="465"/>
                    </a:lnTo>
                    <a:lnTo>
                      <a:pt x="1313" y="439"/>
                    </a:lnTo>
                    <a:lnTo>
                      <a:pt x="1319" y="418"/>
                    </a:lnTo>
                    <a:lnTo>
                      <a:pt x="1326" y="402"/>
                    </a:lnTo>
                    <a:lnTo>
                      <a:pt x="1335" y="386"/>
                    </a:lnTo>
                    <a:lnTo>
                      <a:pt x="1348" y="369"/>
                    </a:lnTo>
                    <a:lnTo>
                      <a:pt x="1362" y="352"/>
                    </a:lnTo>
                    <a:lnTo>
                      <a:pt x="1380" y="337"/>
                    </a:lnTo>
                    <a:lnTo>
                      <a:pt x="1400" y="325"/>
                    </a:lnTo>
                    <a:lnTo>
                      <a:pt x="1418" y="319"/>
                    </a:lnTo>
                    <a:lnTo>
                      <a:pt x="1436" y="313"/>
                    </a:lnTo>
                    <a:lnTo>
                      <a:pt x="1455" y="311"/>
                    </a:lnTo>
                    <a:lnTo>
                      <a:pt x="1479" y="311"/>
                    </a:lnTo>
                    <a:lnTo>
                      <a:pt x="1502" y="311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959" y="1366"/>
                <a:ext cx="1663" cy="1872"/>
              </a:xfrm>
              <a:custGeom>
                <a:avLst/>
                <a:gdLst>
                  <a:gd name="T0" fmla="*/ 516 w 1284"/>
                  <a:gd name="T1" fmla="*/ 224 h 1407"/>
                  <a:gd name="T2" fmla="*/ 498 w 1284"/>
                  <a:gd name="T3" fmla="*/ 107 h 1407"/>
                  <a:gd name="T4" fmla="*/ 561 w 1284"/>
                  <a:gd name="T5" fmla="*/ 13 h 1407"/>
                  <a:gd name="T6" fmla="*/ 705 w 1284"/>
                  <a:gd name="T7" fmla="*/ 3 h 1407"/>
                  <a:gd name="T8" fmla="*/ 776 w 1284"/>
                  <a:gd name="T9" fmla="*/ 58 h 1407"/>
                  <a:gd name="T10" fmla="*/ 792 w 1284"/>
                  <a:gd name="T11" fmla="*/ 154 h 1407"/>
                  <a:gd name="T12" fmla="*/ 778 w 1284"/>
                  <a:gd name="T13" fmla="*/ 257 h 1407"/>
                  <a:gd name="T14" fmla="*/ 848 w 1284"/>
                  <a:gd name="T15" fmla="*/ 318 h 1407"/>
                  <a:gd name="T16" fmla="*/ 954 w 1284"/>
                  <a:gd name="T17" fmla="*/ 344 h 1407"/>
                  <a:gd name="T18" fmla="*/ 998 w 1284"/>
                  <a:gd name="T19" fmla="*/ 392 h 1407"/>
                  <a:gd name="T20" fmla="*/ 1000 w 1284"/>
                  <a:gd name="T21" fmla="*/ 460 h 1407"/>
                  <a:gd name="T22" fmla="*/ 1041 w 1284"/>
                  <a:gd name="T23" fmla="*/ 521 h 1407"/>
                  <a:gd name="T24" fmla="*/ 1125 w 1284"/>
                  <a:gd name="T25" fmla="*/ 533 h 1407"/>
                  <a:gd name="T26" fmla="*/ 1216 w 1284"/>
                  <a:gd name="T27" fmla="*/ 528 h 1407"/>
                  <a:gd name="T28" fmla="*/ 1270 w 1284"/>
                  <a:gd name="T29" fmla="*/ 558 h 1407"/>
                  <a:gd name="T30" fmla="*/ 1283 w 1284"/>
                  <a:gd name="T31" fmla="*/ 665 h 1407"/>
                  <a:gd name="T32" fmla="*/ 1270 w 1284"/>
                  <a:gd name="T33" fmla="*/ 808 h 1407"/>
                  <a:gd name="T34" fmla="*/ 1215 w 1284"/>
                  <a:gd name="T35" fmla="*/ 842 h 1407"/>
                  <a:gd name="T36" fmla="*/ 1116 w 1284"/>
                  <a:gd name="T37" fmla="*/ 837 h 1407"/>
                  <a:gd name="T38" fmla="*/ 1043 w 1284"/>
                  <a:gd name="T39" fmla="*/ 848 h 1407"/>
                  <a:gd name="T40" fmla="*/ 1002 w 1284"/>
                  <a:gd name="T41" fmla="*/ 890 h 1407"/>
                  <a:gd name="T42" fmla="*/ 998 w 1284"/>
                  <a:gd name="T43" fmla="*/ 971 h 1407"/>
                  <a:gd name="T44" fmla="*/ 951 w 1284"/>
                  <a:gd name="T45" fmla="*/ 1027 h 1407"/>
                  <a:gd name="T46" fmla="*/ 866 w 1284"/>
                  <a:gd name="T47" fmla="*/ 1046 h 1407"/>
                  <a:gd name="T48" fmla="*/ 792 w 1284"/>
                  <a:gd name="T49" fmla="*/ 1085 h 1407"/>
                  <a:gd name="T50" fmla="*/ 776 w 1284"/>
                  <a:gd name="T51" fmla="*/ 1164 h 1407"/>
                  <a:gd name="T52" fmla="*/ 792 w 1284"/>
                  <a:gd name="T53" fmla="*/ 1261 h 1407"/>
                  <a:gd name="T54" fmla="*/ 757 w 1284"/>
                  <a:gd name="T55" fmla="*/ 1353 h 1407"/>
                  <a:gd name="T56" fmla="*/ 695 w 1284"/>
                  <a:gd name="T57" fmla="*/ 1401 h 1407"/>
                  <a:gd name="T58" fmla="*/ 599 w 1284"/>
                  <a:gd name="T59" fmla="*/ 1406 h 1407"/>
                  <a:gd name="T60" fmla="*/ 527 w 1284"/>
                  <a:gd name="T61" fmla="*/ 1370 h 1407"/>
                  <a:gd name="T62" fmla="*/ 493 w 1284"/>
                  <a:gd name="T63" fmla="*/ 1301 h 1407"/>
                  <a:gd name="T64" fmla="*/ 502 w 1284"/>
                  <a:gd name="T65" fmla="*/ 1220 h 1407"/>
                  <a:gd name="T66" fmla="*/ 507 w 1284"/>
                  <a:gd name="T67" fmla="*/ 1147 h 1407"/>
                  <a:gd name="T68" fmla="*/ 459 w 1284"/>
                  <a:gd name="T69" fmla="*/ 1095 h 1407"/>
                  <a:gd name="T70" fmla="*/ 380 w 1284"/>
                  <a:gd name="T71" fmla="*/ 1075 h 1407"/>
                  <a:gd name="T72" fmla="*/ 304 w 1284"/>
                  <a:gd name="T73" fmla="*/ 1045 h 1407"/>
                  <a:gd name="T74" fmla="*/ 284 w 1284"/>
                  <a:gd name="T75" fmla="*/ 964 h 1407"/>
                  <a:gd name="T76" fmla="*/ 261 w 1284"/>
                  <a:gd name="T77" fmla="*/ 897 h 1407"/>
                  <a:gd name="T78" fmla="*/ 185 w 1284"/>
                  <a:gd name="T79" fmla="*/ 872 h 1407"/>
                  <a:gd name="T80" fmla="*/ 108 w 1284"/>
                  <a:gd name="T81" fmla="*/ 879 h 1407"/>
                  <a:gd name="T82" fmla="*/ 25 w 1284"/>
                  <a:gd name="T83" fmla="*/ 858 h 1407"/>
                  <a:gd name="T84" fmla="*/ 1 w 1284"/>
                  <a:gd name="T85" fmla="*/ 764 h 1407"/>
                  <a:gd name="T86" fmla="*/ 6 w 1284"/>
                  <a:gd name="T87" fmla="*/ 629 h 1407"/>
                  <a:gd name="T88" fmla="*/ 31 w 1284"/>
                  <a:gd name="T89" fmla="*/ 548 h 1407"/>
                  <a:gd name="T90" fmla="*/ 95 w 1284"/>
                  <a:gd name="T91" fmla="*/ 527 h 1407"/>
                  <a:gd name="T92" fmla="*/ 190 w 1284"/>
                  <a:gd name="T93" fmla="*/ 534 h 1407"/>
                  <a:gd name="T94" fmla="*/ 274 w 1284"/>
                  <a:gd name="T95" fmla="*/ 502 h 1407"/>
                  <a:gd name="T96" fmla="*/ 289 w 1284"/>
                  <a:gd name="T97" fmla="*/ 427 h 1407"/>
                  <a:gd name="T98" fmla="*/ 320 w 1284"/>
                  <a:gd name="T99" fmla="*/ 353 h 1407"/>
                  <a:gd name="T100" fmla="*/ 409 w 1284"/>
                  <a:gd name="T101" fmla="*/ 327 h 14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4"/>
                  <a:gd name="T154" fmla="*/ 0 h 1407"/>
                  <a:gd name="T155" fmla="*/ 1284 w 1284"/>
                  <a:gd name="T156" fmla="*/ 1407 h 14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4" h="1407">
                    <a:moveTo>
                      <a:pt x="489" y="294"/>
                    </a:moveTo>
                    <a:lnTo>
                      <a:pt x="502" y="278"/>
                    </a:lnTo>
                    <a:lnTo>
                      <a:pt x="511" y="263"/>
                    </a:lnTo>
                    <a:lnTo>
                      <a:pt x="516" y="246"/>
                    </a:lnTo>
                    <a:lnTo>
                      <a:pt x="516" y="224"/>
                    </a:lnTo>
                    <a:lnTo>
                      <a:pt x="510" y="199"/>
                    </a:lnTo>
                    <a:lnTo>
                      <a:pt x="505" y="178"/>
                    </a:lnTo>
                    <a:lnTo>
                      <a:pt x="498" y="152"/>
                    </a:lnTo>
                    <a:lnTo>
                      <a:pt x="495" y="124"/>
                    </a:lnTo>
                    <a:lnTo>
                      <a:pt x="498" y="107"/>
                    </a:lnTo>
                    <a:lnTo>
                      <a:pt x="503" y="86"/>
                    </a:lnTo>
                    <a:lnTo>
                      <a:pt x="513" y="64"/>
                    </a:lnTo>
                    <a:lnTo>
                      <a:pt x="527" y="43"/>
                    </a:lnTo>
                    <a:lnTo>
                      <a:pt x="545" y="26"/>
                    </a:lnTo>
                    <a:lnTo>
                      <a:pt x="561" y="13"/>
                    </a:lnTo>
                    <a:lnTo>
                      <a:pt x="583" y="5"/>
                    </a:lnTo>
                    <a:lnTo>
                      <a:pt x="609" y="1"/>
                    </a:lnTo>
                    <a:lnTo>
                      <a:pt x="637" y="0"/>
                    </a:lnTo>
                    <a:lnTo>
                      <a:pt x="675" y="0"/>
                    </a:lnTo>
                    <a:lnTo>
                      <a:pt x="705" y="3"/>
                    </a:lnTo>
                    <a:lnTo>
                      <a:pt x="722" y="9"/>
                    </a:lnTo>
                    <a:lnTo>
                      <a:pt x="735" y="17"/>
                    </a:lnTo>
                    <a:lnTo>
                      <a:pt x="749" y="26"/>
                    </a:lnTo>
                    <a:lnTo>
                      <a:pt x="763" y="40"/>
                    </a:lnTo>
                    <a:lnTo>
                      <a:pt x="776" y="58"/>
                    </a:lnTo>
                    <a:lnTo>
                      <a:pt x="786" y="74"/>
                    </a:lnTo>
                    <a:lnTo>
                      <a:pt x="791" y="88"/>
                    </a:lnTo>
                    <a:lnTo>
                      <a:pt x="795" y="112"/>
                    </a:lnTo>
                    <a:lnTo>
                      <a:pt x="795" y="133"/>
                    </a:lnTo>
                    <a:lnTo>
                      <a:pt x="792" y="154"/>
                    </a:lnTo>
                    <a:lnTo>
                      <a:pt x="788" y="170"/>
                    </a:lnTo>
                    <a:lnTo>
                      <a:pt x="783" y="196"/>
                    </a:lnTo>
                    <a:lnTo>
                      <a:pt x="776" y="223"/>
                    </a:lnTo>
                    <a:lnTo>
                      <a:pt x="773" y="240"/>
                    </a:lnTo>
                    <a:lnTo>
                      <a:pt x="778" y="257"/>
                    </a:lnTo>
                    <a:lnTo>
                      <a:pt x="784" y="269"/>
                    </a:lnTo>
                    <a:lnTo>
                      <a:pt x="795" y="285"/>
                    </a:lnTo>
                    <a:lnTo>
                      <a:pt x="811" y="298"/>
                    </a:lnTo>
                    <a:lnTo>
                      <a:pt x="826" y="309"/>
                    </a:lnTo>
                    <a:lnTo>
                      <a:pt x="848" y="318"/>
                    </a:lnTo>
                    <a:lnTo>
                      <a:pt x="870" y="324"/>
                    </a:lnTo>
                    <a:lnTo>
                      <a:pt x="891" y="329"/>
                    </a:lnTo>
                    <a:lnTo>
                      <a:pt x="913" y="332"/>
                    </a:lnTo>
                    <a:lnTo>
                      <a:pt x="936" y="338"/>
                    </a:lnTo>
                    <a:lnTo>
                      <a:pt x="954" y="344"/>
                    </a:lnTo>
                    <a:lnTo>
                      <a:pt x="968" y="351"/>
                    </a:lnTo>
                    <a:lnTo>
                      <a:pt x="979" y="359"/>
                    </a:lnTo>
                    <a:lnTo>
                      <a:pt x="987" y="368"/>
                    </a:lnTo>
                    <a:lnTo>
                      <a:pt x="993" y="379"/>
                    </a:lnTo>
                    <a:lnTo>
                      <a:pt x="998" y="392"/>
                    </a:lnTo>
                    <a:lnTo>
                      <a:pt x="1000" y="404"/>
                    </a:lnTo>
                    <a:lnTo>
                      <a:pt x="1002" y="415"/>
                    </a:lnTo>
                    <a:lnTo>
                      <a:pt x="1002" y="430"/>
                    </a:lnTo>
                    <a:lnTo>
                      <a:pt x="1000" y="447"/>
                    </a:lnTo>
                    <a:lnTo>
                      <a:pt x="1000" y="460"/>
                    </a:lnTo>
                    <a:lnTo>
                      <a:pt x="1003" y="476"/>
                    </a:lnTo>
                    <a:lnTo>
                      <a:pt x="1010" y="490"/>
                    </a:lnTo>
                    <a:lnTo>
                      <a:pt x="1018" y="502"/>
                    </a:lnTo>
                    <a:lnTo>
                      <a:pt x="1028" y="511"/>
                    </a:lnTo>
                    <a:lnTo>
                      <a:pt x="1041" y="521"/>
                    </a:lnTo>
                    <a:lnTo>
                      <a:pt x="1054" y="527"/>
                    </a:lnTo>
                    <a:lnTo>
                      <a:pt x="1074" y="531"/>
                    </a:lnTo>
                    <a:lnTo>
                      <a:pt x="1091" y="533"/>
                    </a:lnTo>
                    <a:lnTo>
                      <a:pt x="1107" y="534"/>
                    </a:lnTo>
                    <a:lnTo>
                      <a:pt x="1125" y="533"/>
                    </a:lnTo>
                    <a:lnTo>
                      <a:pt x="1147" y="531"/>
                    </a:lnTo>
                    <a:lnTo>
                      <a:pt x="1164" y="530"/>
                    </a:lnTo>
                    <a:lnTo>
                      <a:pt x="1181" y="528"/>
                    </a:lnTo>
                    <a:lnTo>
                      <a:pt x="1197" y="527"/>
                    </a:lnTo>
                    <a:lnTo>
                      <a:pt x="1216" y="528"/>
                    </a:lnTo>
                    <a:lnTo>
                      <a:pt x="1226" y="530"/>
                    </a:lnTo>
                    <a:lnTo>
                      <a:pt x="1238" y="533"/>
                    </a:lnTo>
                    <a:lnTo>
                      <a:pt x="1249" y="539"/>
                    </a:lnTo>
                    <a:lnTo>
                      <a:pt x="1261" y="548"/>
                    </a:lnTo>
                    <a:lnTo>
                      <a:pt x="1270" y="558"/>
                    </a:lnTo>
                    <a:lnTo>
                      <a:pt x="1277" y="573"/>
                    </a:lnTo>
                    <a:lnTo>
                      <a:pt x="1280" y="586"/>
                    </a:lnTo>
                    <a:lnTo>
                      <a:pt x="1282" y="602"/>
                    </a:lnTo>
                    <a:lnTo>
                      <a:pt x="1284" y="631"/>
                    </a:lnTo>
                    <a:lnTo>
                      <a:pt x="1283" y="665"/>
                    </a:lnTo>
                    <a:lnTo>
                      <a:pt x="1284" y="701"/>
                    </a:lnTo>
                    <a:lnTo>
                      <a:pt x="1281" y="743"/>
                    </a:lnTo>
                    <a:lnTo>
                      <a:pt x="1278" y="772"/>
                    </a:lnTo>
                    <a:lnTo>
                      <a:pt x="1275" y="795"/>
                    </a:lnTo>
                    <a:lnTo>
                      <a:pt x="1270" y="808"/>
                    </a:lnTo>
                    <a:lnTo>
                      <a:pt x="1262" y="820"/>
                    </a:lnTo>
                    <a:lnTo>
                      <a:pt x="1253" y="828"/>
                    </a:lnTo>
                    <a:lnTo>
                      <a:pt x="1241" y="835"/>
                    </a:lnTo>
                    <a:lnTo>
                      <a:pt x="1227" y="839"/>
                    </a:lnTo>
                    <a:lnTo>
                      <a:pt x="1215" y="842"/>
                    </a:lnTo>
                    <a:lnTo>
                      <a:pt x="1190" y="843"/>
                    </a:lnTo>
                    <a:lnTo>
                      <a:pt x="1168" y="842"/>
                    </a:lnTo>
                    <a:lnTo>
                      <a:pt x="1150" y="839"/>
                    </a:lnTo>
                    <a:lnTo>
                      <a:pt x="1134" y="838"/>
                    </a:lnTo>
                    <a:lnTo>
                      <a:pt x="1116" y="837"/>
                    </a:lnTo>
                    <a:lnTo>
                      <a:pt x="1100" y="837"/>
                    </a:lnTo>
                    <a:lnTo>
                      <a:pt x="1086" y="838"/>
                    </a:lnTo>
                    <a:lnTo>
                      <a:pt x="1071" y="839"/>
                    </a:lnTo>
                    <a:lnTo>
                      <a:pt x="1053" y="844"/>
                    </a:lnTo>
                    <a:lnTo>
                      <a:pt x="1043" y="848"/>
                    </a:lnTo>
                    <a:lnTo>
                      <a:pt x="1034" y="852"/>
                    </a:lnTo>
                    <a:lnTo>
                      <a:pt x="1022" y="860"/>
                    </a:lnTo>
                    <a:lnTo>
                      <a:pt x="1014" y="870"/>
                    </a:lnTo>
                    <a:lnTo>
                      <a:pt x="1008" y="879"/>
                    </a:lnTo>
                    <a:lnTo>
                      <a:pt x="1002" y="890"/>
                    </a:lnTo>
                    <a:lnTo>
                      <a:pt x="999" y="901"/>
                    </a:lnTo>
                    <a:lnTo>
                      <a:pt x="998" y="913"/>
                    </a:lnTo>
                    <a:lnTo>
                      <a:pt x="999" y="926"/>
                    </a:lnTo>
                    <a:lnTo>
                      <a:pt x="999" y="948"/>
                    </a:lnTo>
                    <a:lnTo>
                      <a:pt x="998" y="971"/>
                    </a:lnTo>
                    <a:lnTo>
                      <a:pt x="992" y="988"/>
                    </a:lnTo>
                    <a:lnTo>
                      <a:pt x="986" y="1002"/>
                    </a:lnTo>
                    <a:lnTo>
                      <a:pt x="977" y="1012"/>
                    </a:lnTo>
                    <a:lnTo>
                      <a:pt x="964" y="1020"/>
                    </a:lnTo>
                    <a:lnTo>
                      <a:pt x="951" y="1027"/>
                    </a:lnTo>
                    <a:lnTo>
                      <a:pt x="936" y="1031"/>
                    </a:lnTo>
                    <a:lnTo>
                      <a:pt x="917" y="1035"/>
                    </a:lnTo>
                    <a:lnTo>
                      <a:pt x="901" y="1040"/>
                    </a:lnTo>
                    <a:lnTo>
                      <a:pt x="882" y="1043"/>
                    </a:lnTo>
                    <a:lnTo>
                      <a:pt x="866" y="1046"/>
                    </a:lnTo>
                    <a:lnTo>
                      <a:pt x="848" y="1050"/>
                    </a:lnTo>
                    <a:lnTo>
                      <a:pt x="834" y="1057"/>
                    </a:lnTo>
                    <a:lnTo>
                      <a:pt x="818" y="1064"/>
                    </a:lnTo>
                    <a:lnTo>
                      <a:pt x="803" y="1073"/>
                    </a:lnTo>
                    <a:lnTo>
                      <a:pt x="792" y="1085"/>
                    </a:lnTo>
                    <a:lnTo>
                      <a:pt x="782" y="1099"/>
                    </a:lnTo>
                    <a:lnTo>
                      <a:pt x="774" y="1116"/>
                    </a:lnTo>
                    <a:lnTo>
                      <a:pt x="772" y="1131"/>
                    </a:lnTo>
                    <a:lnTo>
                      <a:pt x="773" y="1148"/>
                    </a:lnTo>
                    <a:lnTo>
                      <a:pt x="776" y="1164"/>
                    </a:lnTo>
                    <a:lnTo>
                      <a:pt x="781" y="1181"/>
                    </a:lnTo>
                    <a:lnTo>
                      <a:pt x="785" y="1200"/>
                    </a:lnTo>
                    <a:lnTo>
                      <a:pt x="788" y="1217"/>
                    </a:lnTo>
                    <a:lnTo>
                      <a:pt x="792" y="1239"/>
                    </a:lnTo>
                    <a:lnTo>
                      <a:pt x="792" y="1261"/>
                    </a:lnTo>
                    <a:lnTo>
                      <a:pt x="787" y="1283"/>
                    </a:lnTo>
                    <a:lnTo>
                      <a:pt x="782" y="1300"/>
                    </a:lnTo>
                    <a:lnTo>
                      <a:pt x="776" y="1317"/>
                    </a:lnTo>
                    <a:lnTo>
                      <a:pt x="768" y="1333"/>
                    </a:lnTo>
                    <a:lnTo>
                      <a:pt x="757" y="1353"/>
                    </a:lnTo>
                    <a:lnTo>
                      <a:pt x="745" y="1366"/>
                    </a:lnTo>
                    <a:lnTo>
                      <a:pt x="735" y="1375"/>
                    </a:lnTo>
                    <a:lnTo>
                      <a:pt x="722" y="1386"/>
                    </a:lnTo>
                    <a:lnTo>
                      <a:pt x="708" y="1396"/>
                    </a:lnTo>
                    <a:lnTo>
                      <a:pt x="695" y="1401"/>
                    </a:lnTo>
                    <a:lnTo>
                      <a:pt x="683" y="1404"/>
                    </a:lnTo>
                    <a:lnTo>
                      <a:pt x="663" y="1406"/>
                    </a:lnTo>
                    <a:lnTo>
                      <a:pt x="640" y="1407"/>
                    </a:lnTo>
                    <a:lnTo>
                      <a:pt x="612" y="1406"/>
                    </a:lnTo>
                    <a:lnTo>
                      <a:pt x="599" y="1406"/>
                    </a:lnTo>
                    <a:lnTo>
                      <a:pt x="582" y="1403"/>
                    </a:lnTo>
                    <a:lnTo>
                      <a:pt x="564" y="1398"/>
                    </a:lnTo>
                    <a:lnTo>
                      <a:pt x="548" y="1389"/>
                    </a:lnTo>
                    <a:lnTo>
                      <a:pt x="538" y="1381"/>
                    </a:lnTo>
                    <a:lnTo>
                      <a:pt x="527" y="1370"/>
                    </a:lnTo>
                    <a:lnTo>
                      <a:pt x="518" y="1360"/>
                    </a:lnTo>
                    <a:lnTo>
                      <a:pt x="509" y="1347"/>
                    </a:lnTo>
                    <a:lnTo>
                      <a:pt x="502" y="1334"/>
                    </a:lnTo>
                    <a:lnTo>
                      <a:pt x="496" y="1318"/>
                    </a:lnTo>
                    <a:lnTo>
                      <a:pt x="493" y="1301"/>
                    </a:lnTo>
                    <a:lnTo>
                      <a:pt x="492" y="1288"/>
                    </a:lnTo>
                    <a:lnTo>
                      <a:pt x="492" y="1270"/>
                    </a:lnTo>
                    <a:lnTo>
                      <a:pt x="493" y="1255"/>
                    </a:lnTo>
                    <a:lnTo>
                      <a:pt x="498" y="1239"/>
                    </a:lnTo>
                    <a:lnTo>
                      <a:pt x="502" y="1220"/>
                    </a:lnTo>
                    <a:lnTo>
                      <a:pt x="507" y="1202"/>
                    </a:lnTo>
                    <a:lnTo>
                      <a:pt x="510" y="1186"/>
                    </a:lnTo>
                    <a:lnTo>
                      <a:pt x="511" y="1171"/>
                    </a:lnTo>
                    <a:lnTo>
                      <a:pt x="510" y="1159"/>
                    </a:lnTo>
                    <a:lnTo>
                      <a:pt x="507" y="1147"/>
                    </a:lnTo>
                    <a:lnTo>
                      <a:pt x="499" y="1132"/>
                    </a:lnTo>
                    <a:lnTo>
                      <a:pt x="491" y="1122"/>
                    </a:lnTo>
                    <a:lnTo>
                      <a:pt x="481" y="1111"/>
                    </a:lnTo>
                    <a:lnTo>
                      <a:pt x="470" y="1103"/>
                    </a:lnTo>
                    <a:lnTo>
                      <a:pt x="459" y="1095"/>
                    </a:lnTo>
                    <a:lnTo>
                      <a:pt x="443" y="1089"/>
                    </a:lnTo>
                    <a:lnTo>
                      <a:pt x="429" y="1085"/>
                    </a:lnTo>
                    <a:lnTo>
                      <a:pt x="411" y="1081"/>
                    </a:lnTo>
                    <a:lnTo>
                      <a:pt x="395" y="1079"/>
                    </a:lnTo>
                    <a:lnTo>
                      <a:pt x="380" y="1075"/>
                    </a:lnTo>
                    <a:lnTo>
                      <a:pt x="362" y="1071"/>
                    </a:lnTo>
                    <a:lnTo>
                      <a:pt x="347" y="1065"/>
                    </a:lnTo>
                    <a:lnTo>
                      <a:pt x="329" y="1060"/>
                    </a:lnTo>
                    <a:lnTo>
                      <a:pt x="315" y="1054"/>
                    </a:lnTo>
                    <a:lnTo>
                      <a:pt x="304" y="1045"/>
                    </a:lnTo>
                    <a:lnTo>
                      <a:pt x="295" y="1033"/>
                    </a:lnTo>
                    <a:lnTo>
                      <a:pt x="289" y="1018"/>
                    </a:lnTo>
                    <a:lnTo>
                      <a:pt x="284" y="998"/>
                    </a:lnTo>
                    <a:lnTo>
                      <a:pt x="283" y="982"/>
                    </a:lnTo>
                    <a:lnTo>
                      <a:pt x="284" y="964"/>
                    </a:lnTo>
                    <a:lnTo>
                      <a:pt x="286" y="950"/>
                    </a:lnTo>
                    <a:lnTo>
                      <a:pt x="284" y="933"/>
                    </a:lnTo>
                    <a:lnTo>
                      <a:pt x="279" y="920"/>
                    </a:lnTo>
                    <a:lnTo>
                      <a:pt x="270" y="906"/>
                    </a:lnTo>
                    <a:lnTo>
                      <a:pt x="261" y="897"/>
                    </a:lnTo>
                    <a:lnTo>
                      <a:pt x="250" y="888"/>
                    </a:lnTo>
                    <a:lnTo>
                      <a:pt x="235" y="882"/>
                    </a:lnTo>
                    <a:lnTo>
                      <a:pt x="218" y="876"/>
                    </a:lnTo>
                    <a:lnTo>
                      <a:pt x="200" y="874"/>
                    </a:lnTo>
                    <a:lnTo>
                      <a:pt x="185" y="872"/>
                    </a:lnTo>
                    <a:lnTo>
                      <a:pt x="168" y="872"/>
                    </a:lnTo>
                    <a:lnTo>
                      <a:pt x="153" y="874"/>
                    </a:lnTo>
                    <a:lnTo>
                      <a:pt x="138" y="875"/>
                    </a:lnTo>
                    <a:lnTo>
                      <a:pt x="123" y="877"/>
                    </a:lnTo>
                    <a:lnTo>
                      <a:pt x="108" y="879"/>
                    </a:lnTo>
                    <a:lnTo>
                      <a:pt x="83" y="879"/>
                    </a:lnTo>
                    <a:lnTo>
                      <a:pt x="67" y="878"/>
                    </a:lnTo>
                    <a:lnTo>
                      <a:pt x="50" y="874"/>
                    </a:lnTo>
                    <a:lnTo>
                      <a:pt x="38" y="868"/>
                    </a:lnTo>
                    <a:lnTo>
                      <a:pt x="25" y="858"/>
                    </a:lnTo>
                    <a:lnTo>
                      <a:pt x="16" y="847"/>
                    </a:lnTo>
                    <a:lnTo>
                      <a:pt x="10" y="835"/>
                    </a:lnTo>
                    <a:lnTo>
                      <a:pt x="3" y="812"/>
                    </a:lnTo>
                    <a:lnTo>
                      <a:pt x="2" y="788"/>
                    </a:lnTo>
                    <a:lnTo>
                      <a:pt x="1" y="764"/>
                    </a:lnTo>
                    <a:lnTo>
                      <a:pt x="0" y="734"/>
                    </a:lnTo>
                    <a:lnTo>
                      <a:pt x="2" y="708"/>
                    </a:lnTo>
                    <a:lnTo>
                      <a:pt x="3" y="680"/>
                    </a:lnTo>
                    <a:lnTo>
                      <a:pt x="4" y="655"/>
                    </a:lnTo>
                    <a:lnTo>
                      <a:pt x="6" y="629"/>
                    </a:lnTo>
                    <a:lnTo>
                      <a:pt x="9" y="609"/>
                    </a:lnTo>
                    <a:lnTo>
                      <a:pt x="12" y="587"/>
                    </a:lnTo>
                    <a:lnTo>
                      <a:pt x="16" y="570"/>
                    </a:lnTo>
                    <a:lnTo>
                      <a:pt x="22" y="559"/>
                    </a:lnTo>
                    <a:lnTo>
                      <a:pt x="31" y="548"/>
                    </a:lnTo>
                    <a:lnTo>
                      <a:pt x="40" y="541"/>
                    </a:lnTo>
                    <a:lnTo>
                      <a:pt x="52" y="533"/>
                    </a:lnTo>
                    <a:lnTo>
                      <a:pt x="63" y="531"/>
                    </a:lnTo>
                    <a:lnTo>
                      <a:pt x="77" y="528"/>
                    </a:lnTo>
                    <a:lnTo>
                      <a:pt x="95" y="527"/>
                    </a:lnTo>
                    <a:lnTo>
                      <a:pt x="111" y="528"/>
                    </a:lnTo>
                    <a:lnTo>
                      <a:pt x="133" y="531"/>
                    </a:lnTo>
                    <a:lnTo>
                      <a:pt x="152" y="532"/>
                    </a:lnTo>
                    <a:lnTo>
                      <a:pt x="168" y="533"/>
                    </a:lnTo>
                    <a:lnTo>
                      <a:pt x="190" y="534"/>
                    </a:lnTo>
                    <a:lnTo>
                      <a:pt x="213" y="531"/>
                    </a:lnTo>
                    <a:lnTo>
                      <a:pt x="232" y="527"/>
                    </a:lnTo>
                    <a:lnTo>
                      <a:pt x="250" y="520"/>
                    </a:lnTo>
                    <a:lnTo>
                      <a:pt x="262" y="513"/>
                    </a:lnTo>
                    <a:lnTo>
                      <a:pt x="274" y="502"/>
                    </a:lnTo>
                    <a:lnTo>
                      <a:pt x="283" y="488"/>
                    </a:lnTo>
                    <a:lnTo>
                      <a:pt x="289" y="474"/>
                    </a:lnTo>
                    <a:lnTo>
                      <a:pt x="291" y="459"/>
                    </a:lnTo>
                    <a:lnTo>
                      <a:pt x="290" y="448"/>
                    </a:lnTo>
                    <a:lnTo>
                      <a:pt x="289" y="427"/>
                    </a:lnTo>
                    <a:lnTo>
                      <a:pt x="290" y="406"/>
                    </a:lnTo>
                    <a:lnTo>
                      <a:pt x="294" y="390"/>
                    </a:lnTo>
                    <a:lnTo>
                      <a:pt x="299" y="375"/>
                    </a:lnTo>
                    <a:lnTo>
                      <a:pt x="306" y="364"/>
                    </a:lnTo>
                    <a:lnTo>
                      <a:pt x="320" y="353"/>
                    </a:lnTo>
                    <a:lnTo>
                      <a:pt x="335" y="345"/>
                    </a:lnTo>
                    <a:lnTo>
                      <a:pt x="354" y="339"/>
                    </a:lnTo>
                    <a:lnTo>
                      <a:pt x="373" y="334"/>
                    </a:lnTo>
                    <a:lnTo>
                      <a:pt x="389" y="330"/>
                    </a:lnTo>
                    <a:lnTo>
                      <a:pt x="409" y="327"/>
                    </a:lnTo>
                    <a:lnTo>
                      <a:pt x="428" y="323"/>
                    </a:lnTo>
                    <a:lnTo>
                      <a:pt x="450" y="317"/>
                    </a:lnTo>
                    <a:lnTo>
                      <a:pt x="471" y="308"/>
                    </a:lnTo>
                    <a:lnTo>
                      <a:pt x="489" y="294"/>
                    </a:lnTo>
                    <a:close/>
                  </a:path>
                </a:pathLst>
              </a:custGeom>
              <a:grp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1432" y="1430"/>
              <a:ext cx="1077" cy="233"/>
            </a:xfrm>
            <a:prstGeom prst="rect">
              <a:avLst/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 dirty="0" smtClean="0"/>
                <a:t>1</a:t>
              </a:r>
              <a:r>
                <a:rPr lang="en-US" b="1" baseline="30000" dirty="0" smtClean="0"/>
                <a:t>st</a:t>
              </a:r>
              <a:r>
                <a:rPr lang="en-US" b="1" dirty="0" smtClean="0"/>
                <a:t> climatic zone</a:t>
              </a:r>
              <a:endParaRPr lang="ru-RU" b="1" dirty="0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3020" y="1458"/>
              <a:ext cx="1225" cy="233"/>
            </a:xfrm>
            <a:prstGeom prst="rect">
              <a:avLst/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b="1" dirty="0" smtClean="0"/>
                <a:t>soil category 1A/B</a:t>
              </a:r>
              <a:endParaRPr lang="ru-RU" b="1" dirty="0"/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1296" y="2757"/>
              <a:ext cx="1179" cy="582"/>
            </a:xfrm>
            <a:prstGeom prst="rect">
              <a:avLst/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b="1" dirty="0" smtClean="0"/>
                <a:t>Delivery of materials </a:t>
              </a:r>
            </a:p>
            <a:p>
              <a:r>
                <a:rPr lang="en-US" b="1" dirty="0" smtClean="0"/>
                <a:t>(10 km range)</a:t>
              </a:r>
              <a:endParaRPr lang="ru-RU" dirty="0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2272" y="2169"/>
              <a:ext cx="1003" cy="233"/>
            </a:xfrm>
            <a:prstGeom prst="rect">
              <a:avLst/>
            </a:prstGeom>
            <a:grp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b="1" dirty="0" smtClean="0"/>
                <a:t>Min. € 500 000</a:t>
              </a:r>
              <a:endParaRPr lang="en-US" sz="2400" b="1" dirty="0"/>
            </a:p>
          </p:txBody>
        </p:sp>
      </p:grp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6300192" y="4798021"/>
            <a:ext cx="1728192" cy="923330"/>
          </a:xfrm>
          <a:prstGeom prst="rect">
            <a:avLst/>
          </a:prstGeom>
          <a:solidFill>
            <a:srgbClr val="FF0000">
              <a:alpha val="0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 smtClean="0"/>
              <a:t>Equipment work - 97 hours, man/hours- 460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47936" y="6011996"/>
            <a:ext cx="8272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Average budget of RZD (Russian railways) for construction of 1 km is within </a:t>
            </a:r>
            <a:r>
              <a:rPr lang="en-US" b="1" dirty="0" smtClean="0">
                <a:solidFill>
                  <a:srgbClr val="FF0000"/>
                </a:solidFill>
              </a:rPr>
              <a:t>5-7 mil $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2372</Words>
  <Application>Microsoft Office PowerPoint</Application>
  <PresentationFormat>Экран (4:3)</PresentationFormat>
  <Paragraphs>440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OHL projects in Ural Polar: orange line</vt:lpstr>
      <vt:lpstr>Mapping of Salekhard (Салехард) – Nadym (Надым) project</vt:lpstr>
      <vt:lpstr>Salekhard  (Салехард) – Nadym (Надым) railroad: technical and construction characteristics</vt:lpstr>
      <vt:lpstr> Combined bridge across Ob river: construction characteristics</vt:lpstr>
      <vt:lpstr>New owner of Yamaltransstroi: contractor of Salekhard-Nadym railroad project</vt:lpstr>
      <vt:lpstr>Material costs for 1 km railway (concrete sleepers) on Russian market (as on 2009)</vt:lpstr>
      <vt:lpstr>Total standard construction costs for 1 km industrial railway (concrete sleepers) on Russian market in prices of 2010</vt:lpstr>
      <vt:lpstr>Railroad costs analysis: construction for corporate purposes</vt:lpstr>
      <vt:lpstr>Системные проблемы проекта</vt:lpstr>
      <vt:lpstr>Системные проблемы проекта</vt:lpstr>
      <vt:lpstr>Слайд 13</vt:lpstr>
      <vt:lpstr>Задача модернизации пути: предел развития</vt:lpstr>
      <vt:lpstr>Design of new upper section of railway</vt:lpstr>
      <vt:lpstr>Путь на основе железобетонных плит, стянутых стальными канатами обеспечивает:</vt:lpstr>
      <vt:lpstr>Описание технологии</vt:lpstr>
      <vt:lpstr>Упрощенный подход к укладке верхнего строения пути</vt:lpstr>
      <vt:lpstr>Элементы натяжения: post-tensioning technology</vt:lpstr>
      <vt:lpstr>Затраты материалов</vt:lpstr>
      <vt:lpstr>Сравнительные затраты материалов: плиты и шпалы  </vt:lpstr>
      <vt:lpstr>Сборные и монолитные железобетонные: основные ограничения</vt:lpstr>
      <vt:lpstr>Конкурентное преимущество: новые цементы </vt:lpstr>
      <vt:lpstr>Конкурентное преимущество: локализация производств ж/д плит в любой географической точке</vt:lpstr>
      <vt:lpstr>Стадии внедрения</vt:lpstr>
      <vt:lpstr>Слайд 26</vt:lpstr>
    </vt:vector>
  </TitlesOfParts>
  <Company>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Khrabry</dc:creator>
  <cp:lastModifiedBy>ИМЭТ</cp:lastModifiedBy>
  <cp:revision>49</cp:revision>
  <dcterms:created xsi:type="dcterms:W3CDTF">2012-02-28T10:34:50Z</dcterms:created>
  <dcterms:modified xsi:type="dcterms:W3CDTF">2012-03-07T08:37:32Z</dcterms:modified>
</cp:coreProperties>
</file>